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99D0-EDCA-4A35-911C-C70CFF3DCEF4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7786-295F-44D0-8816-E99E65A4FB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5422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99D0-EDCA-4A35-911C-C70CFF3DCEF4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7786-295F-44D0-8816-E99E65A4FB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401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99D0-EDCA-4A35-911C-C70CFF3DCEF4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7786-295F-44D0-8816-E99E65A4FB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061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99D0-EDCA-4A35-911C-C70CFF3DCEF4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7786-295F-44D0-8816-E99E65A4FB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100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99D0-EDCA-4A35-911C-C70CFF3DCEF4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7786-295F-44D0-8816-E99E65A4FB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9324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99D0-EDCA-4A35-911C-C70CFF3DCEF4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7786-295F-44D0-8816-E99E65A4FB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804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99D0-EDCA-4A35-911C-C70CFF3DCEF4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7786-295F-44D0-8816-E99E65A4FB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402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99D0-EDCA-4A35-911C-C70CFF3DCEF4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7786-295F-44D0-8816-E99E65A4FB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861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99D0-EDCA-4A35-911C-C70CFF3DCEF4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7786-295F-44D0-8816-E99E65A4FB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7901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99D0-EDCA-4A35-911C-C70CFF3DCEF4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7786-295F-44D0-8816-E99E65A4FB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471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99D0-EDCA-4A35-911C-C70CFF3DCEF4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7786-295F-44D0-8816-E99E65A4FB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428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E99D0-EDCA-4A35-911C-C70CFF3DCEF4}" type="datetimeFigureOut">
              <a:rPr lang="sk-SK" smtClean="0"/>
              <a:t>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67786-295F-44D0-8816-E99E65A4FB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625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0"/>
            <a:ext cx="10287000" cy="68580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98573" y="4753597"/>
            <a:ext cx="94407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>
                <a:solidFill>
                  <a:schemeClr val="bg1"/>
                </a:solidFill>
              </a:rPr>
              <a:t>Duchovný rast - 1. časť </a:t>
            </a:r>
            <a:r>
              <a:rPr lang="sk-SK" sz="3600" b="1" dirty="0" smtClean="0">
                <a:solidFill>
                  <a:schemeClr val="bg1"/>
                </a:solidFill>
              </a:rPr>
              <a:t> </a:t>
            </a:r>
          </a:p>
          <a:p>
            <a:endParaRPr lang="sk-SK" sz="3600" b="1" dirty="0" smtClean="0">
              <a:solidFill>
                <a:schemeClr val="bg1"/>
              </a:solidFill>
            </a:endParaRPr>
          </a:p>
          <a:p>
            <a:r>
              <a:rPr lang="sk-SK" sz="3600" b="1" dirty="0" smtClean="0">
                <a:solidFill>
                  <a:schemeClr val="bg1"/>
                </a:solidFill>
              </a:rPr>
              <a:t>„</a:t>
            </a:r>
            <a:r>
              <a:rPr lang="sk-SK" sz="3600" b="1" dirty="0">
                <a:solidFill>
                  <a:schemeClr val="bg1"/>
                </a:solidFill>
              </a:rPr>
              <a:t>Nebezpečná pohodlnosť“</a:t>
            </a:r>
            <a:r>
              <a:rPr lang="sk-SK" sz="3600" dirty="0">
                <a:solidFill>
                  <a:schemeClr val="bg1"/>
                </a:solidFill>
              </a:rPr>
              <a:t/>
            </a:r>
            <a:br>
              <a:rPr lang="sk-SK" sz="3600" dirty="0">
                <a:solidFill>
                  <a:schemeClr val="bg1"/>
                </a:solidFill>
              </a:rPr>
            </a:br>
            <a:endParaRPr lang="sk-SK" sz="3600" dirty="0" smtClean="0">
              <a:solidFill>
                <a:schemeClr val="bg1"/>
              </a:solidFill>
              <a:effectLst/>
            </a:endParaRPr>
          </a:p>
          <a:p>
            <a:endParaRPr lang="sk-SK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931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" y="23517"/>
            <a:ext cx="5003870" cy="6821682"/>
          </a:xfrm>
        </p:spPr>
      </p:pic>
      <p:sp>
        <p:nvSpPr>
          <p:cNvPr id="5" name="BlokTextu 4"/>
          <p:cNvSpPr txBox="1"/>
          <p:nvPr/>
        </p:nvSpPr>
        <p:spPr>
          <a:xfrm>
            <a:off x="5148064" y="260648"/>
            <a:ext cx="3600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Nebezpečná pohodlnosť</a:t>
            </a:r>
            <a:r>
              <a:rPr lang="sk-SK" sz="2400" dirty="0"/>
              <a:t/>
            </a:r>
            <a:br>
              <a:rPr lang="sk-SK" sz="2400" dirty="0"/>
            </a:br>
            <a:r>
              <a:rPr lang="sk-SK" sz="2400" dirty="0"/>
              <a:t/>
            </a:r>
            <a:br>
              <a:rPr lang="sk-SK" sz="2400" dirty="0"/>
            </a:br>
            <a:r>
              <a:rPr lang="sk-SK" sz="2400" dirty="0"/>
              <a:t> - Väčšina spokojných ľudí si nemyslí, že má problém, keďže sú nadpriemerní.</a:t>
            </a:r>
            <a:br>
              <a:rPr lang="sk-SK" sz="2400" dirty="0"/>
            </a:br>
            <a:r>
              <a:rPr lang="sk-SK" sz="2400" dirty="0"/>
              <a:t/>
            </a:r>
            <a:br>
              <a:rPr lang="sk-SK" sz="2400" dirty="0"/>
            </a:br>
            <a:r>
              <a:rPr lang="sk-SK" sz="2400" dirty="0"/>
              <a:t>  - Načo sa zlepšovať?</a:t>
            </a:r>
            <a:br>
              <a:rPr lang="sk-SK" sz="2400" dirty="0"/>
            </a:br>
            <a:r>
              <a:rPr lang="sk-SK" sz="2400" dirty="0"/>
              <a:t/>
            </a:r>
            <a:br>
              <a:rPr lang="sk-SK" sz="2400" dirty="0"/>
            </a:br>
            <a:r>
              <a:rPr lang="sk-SK" sz="2400" dirty="0"/>
              <a:t>  - V knihe Prísloví 1,32 sa hovorí, že "</a:t>
            </a:r>
            <a:r>
              <a:rPr lang="sk-SK" sz="2400" i="1" dirty="0"/>
              <a:t>bezstarostnosť bláznov je ich záľuba."</a:t>
            </a:r>
            <a:r>
              <a:rPr lang="sk-SK" sz="2400" dirty="0"/>
              <a:t> </a:t>
            </a:r>
            <a:br>
              <a:rPr lang="sk-SK" sz="2400" dirty="0"/>
            </a:br>
            <a:endParaRPr lang="sk-SK" sz="2400" dirty="0" smtClean="0">
              <a:effectLst/>
            </a:endParaRPr>
          </a:p>
          <a:p>
            <a:r>
              <a:rPr lang="sk-SK" sz="2400" dirty="0"/>
              <a:t> - Je dosť spasených, máme dosť Božieho ohňa a milosti, aby si nás Boh použil na premenu našich miest a dedín?</a:t>
            </a:r>
            <a:endParaRPr lang="sk-SK" sz="2400" dirty="0" smtClean="0">
              <a:effectLst/>
            </a:endParaRP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205057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5631129" y="473904"/>
            <a:ext cx="352839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2400" b="1" u="sng" dirty="0" smtClean="0">
                <a:solidFill>
                  <a:srgbClr val="FFFF00"/>
                </a:solidFill>
              </a:rPr>
              <a:t>V </a:t>
            </a:r>
            <a:r>
              <a:rPr lang="sk-SK" sz="2400" b="1" u="sng" dirty="0">
                <a:solidFill>
                  <a:srgbClr val="FFFF00"/>
                </a:solidFill>
              </a:rPr>
              <a:t>Žalme 1,1-3 sa píše, že nerobiť zlé veci nestačí: </a:t>
            </a:r>
            <a:r>
              <a:rPr lang="sk-SK" sz="2400" b="1" i="1" dirty="0">
                <a:solidFill>
                  <a:srgbClr val="FFFF00"/>
                </a:solidFill>
              </a:rPr>
              <a:t>"Blažený človek, čo nekráča podľa rady bezbožných a nechodí cestou hriešnikov, ani nevysedáva v kruhu </a:t>
            </a:r>
            <a:r>
              <a:rPr lang="sk-SK" sz="2400" b="1" i="1" dirty="0" err="1">
                <a:solidFill>
                  <a:srgbClr val="FFFF00"/>
                </a:solidFill>
              </a:rPr>
              <a:t>rúhačov</a:t>
            </a:r>
            <a:r>
              <a:rPr lang="sk-SK" sz="2400" b="1" i="1" dirty="0">
                <a:solidFill>
                  <a:srgbClr val="FFFF00"/>
                </a:solidFill>
              </a:rPr>
              <a:t>, ",</a:t>
            </a:r>
            <a:r>
              <a:rPr lang="sk-SK" sz="2400" b="1" dirty="0">
                <a:solidFill>
                  <a:srgbClr val="FFFF00"/>
                </a:solidFill>
              </a:rPr>
              <a:t> </a:t>
            </a:r>
            <a:r>
              <a:rPr lang="sk-SK" sz="2400" b="1" i="1" dirty="0">
                <a:solidFill>
                  <a:srgbClr val="FFFF00"/>
                </a:solidFill>
              </a:rPr>
              <a:t>ale v zákone Pánovom má záľubu a o jeho zákone rozjíma dňom i nocou. Je ako strom zasadený pri vode, čo prináša ovocie v pravý čas, a jeho lístie nikdy nevädne; darí sa mu všetko, čo podniká. " </a:t>
            </a:r>
            <a:endParaRPr lang="sk-SK" sz="2400" b="1" dirty="0">
              <a:solidFill>
                <a:srgbClr val="FFFF00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323528" y="476672"/>
            <a:ext cx="201622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u="sng" dirty="0" smtClean="0">
                <a:solidFill>
                  <a:srgbClr val="FFFF00"/>
                </a:solidFill>
              </a:rPr>
              <a:t>Stal si sa výnimočným za to, čo (zlé) nerobíš?</a:t>
            </a:r>
            <a:r>
              <a:rPr lang="sk-SK" sz="2400" b="1" dirty="0" smtClean="0">
                <a:solidFill>
                  <a:srgbClr val="FFFF00"/>
                </a:solidFill>
              </a:rPr>
              <a:t/>
            </a:r>
            <a:br>
              <a:rPr lang="sk-SK" sz="2400" b="1" dirty="0" smtClean="0">
                <a:solidFill>
                  <a:srgbClr val="FFFF00"/>
                </a:solidFill>
              </a:rPr>
            </a:br>
            <a:r>
              <a:rPr lang="sk-SK" sz="2400" b="1" dirty="0" smtClean="0">
                <a:solidFill>
                  <a:srgbClr val="FFFF00"/>
                </a:solidFill>
              </a:rPr>
              <a:t/>
            </a:r>
            <a:br>
              <a:rPr lang="sk-SK" sz="2400" b="1" dirty="0" smtClean="0">
                <a:solidFill>
                  <a:srgbClr val="FFFF00"/>
                </a:solidFill>
              </a:rPr>
            </a:br>
            <a:r>
              <a:rPr lang="sk-SK" sz="2400" b="1" dirty="0" smtClean="0">
                <a:solidFill>
                  <a:srgbClr val="FFFF00"/>
                </a:solidFill>
              </a:rPr>
              <a:t>Ale čo robíš? Je kresťanský život o tom, aby "sme sa vyhýbali zlým veciam", alebo máme robiť "dobré ťažké veci pre Boha." ?</a:t>
            </a:r>
            <a:br>
              <a:rPr lang="sk-SK" sz="2400" b="1" dirty="0" smtClean="0">
                <a:solidFill>
                  <a:srgbClr val="FFFF00"/>
                </a:solidFill>
              </a:rPr>
            </a:br>
            <a:r>
              <a:rPr lang="sk-SK" sz="2400" b="1" dirty="0" smtClean="0">
                <a:solidFill>
                  <a:srgbClr val="FFFF00"/>
                </a:solidFill>
              </a:rPr>
              <a:t/>
            </a:r>
            <a:br>
              <a:rPr lang="sk-SK" sz="2400" b="1" dirty="0" smtClean="0">
                <a:solidFill>
                  <a:srgbClr val="FFFF00"/>
                </a:solidFill>
              </a:rPr>
            </a:br>
            <a:endParaRPr lang="sk-SK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414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251520" y="188640"/>
            <a:ext cx="7056784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u="sng" dirty="0">
                <a:solidFill>
                  <a:schemeClr val="bg1"/>
                </a:solidFill>
              </a:rPr>
              <a:t>Aký je Boží štandard? </a:t>
            </a:r>
            <a:endParaRPr lang="sk-SK" sz="2800" b="1" u="sng" dirty="0" smtClean="0">
              <a:solidFill>
                <a:schemeClr val="bg1"/>
              </a:solidFill>
              <a:effectLst/>
            </a:endParaRPr>
          </a:p>
          <a:p>
            <a:r>
              <a:rPr lang="sk-SK" sz="2800" b="1" dirty="0">
                <a:solidFill>
                  <a:schemeClr val="bg1"/>
                </a:solidFill>
              </a:rPr>
              <a:t> </a:t>
            </a:r>
            <a:endParaRPr lang="sk-SK" sz="2800" b="1" dirty="0" smtClean="0">
              <a:solidFill>
                <a:schemeClr val="bg1"/>
              </a:solidFill>
            </a:endParaRPr>
          </a:p>
          <a:p>
            <a:r>
              <a:rPr lang="sk-SK" sz="2800" b="1" dirty="0" smtClean="0">
                <a:solidFill>
                  <a:schemeClr val="bg1"/>
                </a:solidFill>
              </a:rPr>
              <a:t>- </a:t>
            </a:r>
            <a:r>
              <a:rPr lang="sk-SK" sz="2800" b="1" dirty="0">
                <a:solidFill>
                  <a:schemeClr val="bg1"/>
                </a:solidFill>
              </a:rPr>
              <a:t>Sme teraz takí , akých nás chce mať Boh? Môžeme si dovoliť už len doživotne oddychovať, lebo sme dosiahli duchovní vrchol?</a:t>
            </a:r>
            <a:br>
              <a:rPr lang="sk-SK" sz="2800" b="1" dirty="0">
                <a:solidFill>
                  <a:schemeClr val="bg1"/>
                </a:solidFill>
              </a:rPr>
            </a:br>
            <a:r>
              <a:rPr lang="sk-SK" sz="2800" b="1" dirty="0">
                <a:solidFill>
                  <a:schemeClr val="bg1"/>
                </a:solidFill>
              </a:rPr>
              <a:t/>
            </a:r>
            <a:br>
              <a:rPr lang="sk-SK" sz="2800" b="1" dirty="0">
                <a:solidFill>
                  <a:schemeClr val="bg1"/>
                </a:solidFill>
              </a:rPr>
            </a:br>
            <a:r>
              <a:rPr lang="sk-SK" sz="2800" b="1" dirty="0">
                <a:solidFill>
                  <a:schemeClr val="bg1"/>
                </a:solidFill>
              </a:rPr>
              <a:t>  - Boží štandard nespočíva byť najzbožnejšou osobou v spoločenstve alebo v farnosti, keď </a:t>
            </a:r>
            <a:r>
              <a:rPr lang="sk-SK" sz="2800" b="1" dirty="0" smtClean="0">
                <a:solidFill>
                  <a:schemeClr val="bg1"/>
                </a:solidFill>
              </a:rPr>
              <a:t>ostatní </a:t>
            </a:r>
            <a:r>
              <a:rPr lang="sk-SK" sz="2800" b="1" dirty="0">
                <a:solidFill>
                  <a:schemeClr val="bg1"/>
                </a:solidFill>
              </a:rPr>
              <a:t>sú bez nadšenia a ja horlivý kresťan, ale</a:t>
            </a:r>
            <a:r>
              <a:rPr lang="sk-SK" sz="2800" b="1" i="1" dirty="0">
                <a:solidFill>
                  <a:schemeClr val="bg1"/>
                </a:solidFill>
              </a:rPr>
              <a:t>" byť svätý", lebo on je svätý.  (1 </a:t>
            </a:r>
            <a:r>
              <a:rPr lang="sk-SK" sz="2800" b="1" i="1" dirty="0" err="1">
                <a:solidFill>
                  <a:schemeClr val="bg1"/>
                </a:solidFill>
              </a:rPr>
              <a:t>Pt</a:t>
            </a:r>
            <a:r>
              <a:rPr lang="sk-SK" sz="2800" b="1" i="1" dirty="0">
                <a:solidFill>
                  <a:schemeClr val="bg1"/>
                </a:solidFill>
              </a:rPr>
              <a:t> 1,16)</a:t>
            </a:r>
            <a:br>
              <a:rPr lang="sk-SK" sz="2800" b="1" i="1" dirty="0">
                <a:solidFill>
                  <a:schemeClr val="bg1"/>
                </a:solidFill>
              </a:rPr>
            </a:br>
            <a:endParaRPr lang="sk-SK" sz="2800" b="1" dirty="0" smtClean="0">
              <a:solidFill>
                <a:schemeClr val="bg1"/>
              </a:solidFill>
              <a:effectLst/>
            </a:endParaRPr>
          </a:p>
          <a:p>
            <a:r>
              <a:rPr lang="sk-SK" sz="2800" b="1" dirty="0">
                <a:solidFill>
                  <a:schemeClr val="bg1"/>
                </a:solidFill>
              </a:rPr>
              <a:t> - Boh postavil svoj štandard tak vysoko, preto , aby sme nemali nikdy výhovorku prestať rásť.</a:t>
            </a:r>
            <a:endParaRPr lang="sk-SK" sz="2800" b="1" dirty="0" smtClean="0">
              <a:solidFill>
                <a:schemeClr val="bg1"/>
              </a:solidFill>
              <a:effectLst/>
            </a:endParaRPr>
          </a:p>
          <a:p>
            <a:endParaRPr lang="sk-SK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670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951" y="4192"/>
            <a:ext cx="9166951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395537" y="188640"/>
            <a:ext cx="763284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u="sng" dirty="0">
                <a:solidFill>
                  <a:srgbClr val="FFFF00"/>
                </a:solidFill>
              </a:rPr>
              <a:t>Nikdy sa nepovyšuj, tvojím vzorom a štandardom je Ježiš Kristus</a:t>
            </a:r>
            <a:endParaRPr lang="sk-SK" sz="2400" u="sng" dirty="0" smtClean="0">
              <a:solidFill>
                <a:srgbClr val="FFFF00"/>
              </a:solidFill>
              <a:effectLst/>
            </a:endParaRPr>
          </a:p>
          <a:p>
            <a:endParaRPr lang="sk-SK" b="1" dirty="0" smtClean="0"/>
          </a:p>
          <a:p>
            <a:r>
              <a:rPr lang="sk-SK" sz="2400" b="1" i="1" dirty="0"/>
              <a:t>„</a:t>
            </a:r>
            <a:r>
              <a:rPr lang="sk-SK" sz="2400" b="1" i="1" dirty="0">
                <a:solidFill>
                  <a:srgbClr val="FFFF00"/>
                </a:solidFill>
              </a:rPr>
              <a:t>Tým, čo si namýšľali, že sú spravodliví, a ostatnými pohŕdali, povedal toto podobenstvo: "Dvaja ľudia vstúpili do chrámu modliť sa. Jeden bol farizej, druhý mýtnik. </a:t>
            </a:r>
            <a:r>
              <a:rPr lang="sk-SK" sz="2400" b="1" dirty="0">
                <a:solidFill>
                  <a:srgbClr val="FFFF00"/>
                </a:solidFill>
              </a:rPr>
              <a:t/>
            </a:r>
            <a:br>
              <a:rPr lang="sk-SK" sz="2400" b="1" dirty="0">
                <a:solidFill>
                  <a:srgbClr val="FFFF00"/>
                </a:solidFill>
              </a:rPr>
            </a:br>
            <a:endParaRPr lang="sk-SK" sz="24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34512" y="2405344"/>
            <a:ext cx="3384375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i="1" dirty="0" smtClean="0">
                <a:solidFill>
                  <a:srgbClr val="FFFF00"/>
                </a:solidFill>
              </a:rPr>
              <a:t>Farizej sa postavil a takto sa v sebe modlil: "Bože, ďakujem ti, že nie som ako ostatní ľudia: vydierači, </a:t>
            </a:r>
            <a:r>
              <a:rPr lang="sk-SK" sz="2800" b="1" i="1" dirty="0" err="1" smtClean="0">
                <a:solidFill>
                  <a:srgbClr val="FFFF00"/>
                </a:solidFill>
              </a:rPr>
              <a:t>nespravodlivci</a:t>
            </a:r>
            <a:r>
              <a:rPr lang="sk-SK" sz="2800" b="1" i="1" dirty="0" smtClean="0">
                <a:solidFill>
                  <a:srgbClr val="FFFF00"/>
                </a:solidFill>
              </a:rPr>
              <a:t>, cudzoložníci alebo aj ako tento mýtnik...</a:t>
            </a:r>
          </a:p>
          <a:p>
            <a:r>
              <a:rPr lang="sk-SK" sz="2800" b="1" dirty="0" smtClean="0">
                <a:solidFill>
                  <a:srgbClr val="FFFF00"/>
                </a:solidFill>
              </a:rPr>
              <a:t> Lk 18,9-14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7123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</p:spPr>
      </p:pic>
      <p:sp>
        <p:nvSpPr>
          <p:cNvPr id="7" name="BlokTextu 6"/>
          <p:cNvSpPr txBox="1"/>
          <p:nvPr/>
        </p:nvSpPr>
        <p:spPr>
          <a:xfrm>
            <a:off x="467544" y="4985859"/>
            <a:ext cx="79928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/>
              <a:t/>
            </a:r>
            <a:br>
              <a:rPr lang="sk-SK" sz="2400" dirty="0"/>
            </a:br>
            <a:r>
              <a:rPr lang="sk-SK" sz="2400" dirty="0"/>
              <a:t> 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sk-SK" sz="2400" b="1" dirty="0">
                <a:solidFill>
                  <a:srgbClr val="FF0000"/>
                </a:solidFill>
              </a:rPr>
              <a:t>- Bábätká sú nezrelé fyzicky a duševne, ale očakávame od nich, že sa budú vyvíjať. Ak sa to nedeje, vzniká problém.</a:t>
            </a:r>
            <a:br>
              <a:rPr lang="sk-SK" sz="2400" b="1" dirty="0">
                <a:solidFill>
                  <a:srgbClr val="FF0000"/>
                </a:solidFill>
              </a:rPr>
            </a:br>
            <a:r>
              <a:rPr lang="sk-SK" sz="2400" dirty="0" smtClean="0">
                <a:solidFill>
                  <a:srgbClr val="FF0000"/>
                </a:solidFill>
              </a:rPr>
              <a:t> </a:t>
            </a:r>
            <a:endParaRPr lang="sk-SK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89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065" y="26431"/>
            <a:ext cx="5562809" cy="5562809"/>
          </a:xfrm>
        </p:spPr>
      </p:pic>
      <p:sp>
        <p:nvSpPr>
          <p:cNvPr id="5" name="BlokTextu 4"/>
          <p:cNvSpPr txBox="1"/>
          <p:nvPr/>
        </p:nvSpPr>
        <p:spPr>
          <a:xfrm>
            <a:off x="4427984" y="476672"/>
            <a:ext cx="45365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u="sng" dirty="0"/>
              <a:t>Duchovný rast v Biblii:</a:t>
            </a:r>
            <a:r>
              <a:rPr lang="sk-SK" sz="2800" u="sng" dirty="0"/>
              <a:t> 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b="1" dirty="0"/>
              <a:t> </a:t>
            </a:r>
            <a:r>
              <a:rPr lang="sk-SK" sz="2000" b="1" dirty="0"/>
              <a:t> - </a:t>
            </a:r>
            <a:r>
              <a:rPr lang="sk-SK" sz="2000" b="1" dirty="0" err="1"/>
              <a:t>Ef</a:t>
            </a:r>
            <a:r>
              <a:rPr lang="sk-SK" sz="2000" b="1" dirty="0"/>
              <a:t> 4,14-15 - "aby sme už </a:t>
            </a:r>
            <a:r>
              <a:rPr lang="sk-SK" sz="2000" b="1" u="sng" dirty="0"/>
              <a:t>neboli malými deťmi,</a:t>
            </a:r>
            <a:r>
              <a:rPr lang="sk-SK" sz="2000" b="1" dirty="0"/>
              <a:t> ktorými sem-tam hádže a zmieta hocijaký vietor klamlivého ľudského učenia, ktorý podvodne strháva do bludu. Ale žime podľa pravdy v láske </a:t>
            </a:r>
            <a:r>
              <a:rPr lang="sk-SK" sz="2000" b="1" u="sng" dirty="0"/>
              <a:t>všestranne vrastajme</a:t>
            </a:r>
            <a:r>
              <a:rPr lang="sk-SK" sz="2000" b="1" dirty="0"/>
              <a:t> do toho, ktorý je hlavou, </a:t>
            </a:r>
            <a:r>
              <a:rPr lang="sk-SK" sz="2000" b="1" u="sng" dirty="0"/>
              <a:t>do Krista</a:t>
            </a:r>
            <a:r>
              <a:rPr lang="sk-SK" sz="2000" b="1" dirty="0"/>
              <a:t>."</a:t>
            </a:r>
            <a:endParaRPr lang="sk-SK" sz="2000" b="1" dirty="0" smtClean="0"/>
          </a:p>
          <a:p>
            <a:r>
              <a:rPr lang="sk-SK" sz="2000" b="1" dirty="0"/>
              <a:t/>
            </a:r>
            <a:br>
              <a:rPr lang="sk-SK" sz="2000" b="1" dirty="0"/>
            </a:br>
            <a:r>
              <a:rPr lang="sk-SK" sz="2000" b="1" dirty="0"/>
              <a:t> - </a:t>
            </a:r>
            <a:r>
              <a:rPr lang="sk-SK" sz="2000" b="1" dirty="0" err="1"/>
              <a:t>Flp</a:t>
            </a:r>
            <a:r>
              <a:rPr lang="sk-SK" sz="2000" b="1" dirty="0"/>
              <a:t> 1,9 - "A modlím sa za to, aby vaša </a:t>
            </a:r>
            <a:r>
              <a:rPr lang="sk-SK" sz="2000" b="1" u="sng" dirty="0"/>
              <a:t>láska</a:t>
            </a:r>
            <a:r>
              <a:rPr lang="sk-SK" sz="2000" b="1" dirty="0"/>
              <a:t> čoraz viac </a:t>
            </a:r>
            <a:r>
              <a:rPr lang="sk-SK" sz="2000" b="1" u="sng" dirty="0"/>
              <a:t>rástla</a:t>
            </a:r>
            <a:r>
              <a:rPr lang="sk-SK" sz="2000" b="1" dirty="0"/>
              <a:t> v pravom poznaní a </a:t>
            </a:r>
            <a:r>
              <a:rPr lang="sk-SK" sz="2000" b="1" u="sng" dirty="0"/>
              <a:t>vo všestrannom chápaní."</a:t>
            </a:r>
            <a:r>
              <a:rPr lang="sk-SK" sz="2000" b="1" dirty="0"/>
              <a:t/>
            </a:r>
            <a:br>
              <a:rPr lang="sk-SK" sz="2000" b="1" dirty="0"/>
            </a:br>
            <a:r>
              <a:rPr lang="sk-SK" sz="2000" b="1" dirty="0"/>
              <a:t/>
            </a:r>
            <a:br>
              <a:rPr lang="sk-SK" sz="2000" b="1" dirty="0"/>
            </a:br>
            <a:r>
              <a:rPr lang="sk-SK" sz="2000" b="1" dirty="0"/>
              <a:t>  - 2 </a:t>
            </a:r>
            <a:r>
              <a:rPr lang="sk-SK" sz="2000" b="1" dirty="0" err="1"/>
              <a:t>Pt</a:t>
            </a:r>
            <a:r>
              <a:rPr lang="sk-SK" sz="2000" b="1" dirty="0"/>
              <a:t> 3,18 - "</a:t>
            </a:r>
            <a:r>
              <a:rPr lang="sk-SK" sz="2000" b="1" u="sng" dirty="0"/>
              <a:t>Vzrastajte v milosti a poznaní</a:t>
            </a:r>
            <a:r>
              <a:rPr lang="sk-SK" sz="2000" b="1" dirty="0"/>
              <a:t> nášho Pána a Spasiteľa </a:t>
            </a:r>
            <a:r>
              <a:rPr lang="sk-SK" sz="2000" b="1" u="sng" dirty="0"/>
              <a:t>Ježiša</a:t>
            </a:r>
            <a:r>
              <a:rPr lang="sk-SK" sz="2000" b="1" dirty="0"/>
              <a:t> Krista."</a:t>
            </a:r>
            <a:r>
              <a:rPr lang="sk-SK" sz="2000" dirty="0"/>
              <a:t/>
            </a:r>
            <a:br>
              <a:rPr lang="sk-SK" sz="2000" dirty="0"/>
            </a:br>
            <a:r>
              <a:rPr lang="sk-SK" sz="2000" dirty="0"/>
              <a:t/>
            </a:r>
            <a:br>
              <a:rPr lang="sk-SK" sz="2000" dirty="0"/>
            </a:br>
            <a:r>
              <a:rPr lang="sk-SK" dirty="0"/>
              <a:t> 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395536" y="5733256"/>
            <a:ext cx="82089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- 2 </a:t>
            </a:r>
            <a:r>
              <a:rPr lang="sk-SK" sz="2000" b="1" dirty="0" err="1" smtClean="0"/>
              <a:t>Sol</a:t>
            </a:r>
            <a:r>
              <a:rPr lang="sk-SK" sz="2000" b="1" dirty="0" smtClean="0"/>
              <a:t> 1,3 - "Musíme ustavične vzdávať vďaky Bohu za vás, bratia, ako sa aj sluší, veď </a:t>
            </a:r>
            <a:r>
              <a:rPr lang="sk-SK" sz="2000" b="1" u="sng" dirty="0" smtClean="0"/>
              <a:t>vaša viera veľmi vzrastá</a:t>
            </a:r>
            <a:r>
              <a:rPr lang="sk-SK" sz="2000" b="1" dirty="0" smtClean="0"/>
              <a:t> a vzájomná </a:t>
            </a:r>
            <a:r>
              <a:rPr lang="sk-SK" sz="2000" b="1" u="sng" dirty="0" smtClean="0"/>
              <a:t>láska</a:t>
            </a:r>
            <a:r>
              <a:rPr lang="sk-SK" sz="2000" b="1" dirty="0" smtClean="0"/>
              <a:t> všetkých vás je </a:t>
            </a:r>
            <a:r>
              <a:rPr lang="sk-SK" sz="2000" b="1" u="sng" dirty="0" smtClean="0"/>
              <a:t>čoraz väčšia</a:t>
            </a:r>
            <a:r>
              <a:rPr lang="sk-SK" sz="2000" b="1" dirty="0" smtClean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46214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8332">
              <a:srgbClr val="FCD5AF"/>
            </a:gs>
            <a:gs pos="44175">
              <a:srgbClr val="FABD7D"/>
            </a:gs>
            <a:gs pos="69169">
              <a:srgbClr val="FBBA89"/>
            </a:gs>
            <a:gs pos="87077">
              <a:srgbClr val="FCD9B4"/>
            </a:gs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obsahu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11" y="6927"/>
            <a:ext cx="5292080" cy="3519440"/>
          </a:xfrm>
        </p:spPr>
      </p:pic>
      <p:sp>
        <p:nvSpPr>
          <p:cNvPr id="7" name="BlokTextu 6"/>
          <p:cNvSpPr txBox="1"/>
          <p:nvPr/>
        </p:nvSpPr>
        <p:spPr>
          <a:xfrm>
            <a:off x="5364089" y="188640"/>
            <a:ext cx="367240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/>
              <a:t>Keď ľudia prestanú rásť...</a:t>
            </a:r>
            <a:endParaRPr lang="sk-SK" sz="3600" dirty="0" smtClean="0"/>
          </a:p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sz="2400" dirty="0"/>
              <a:t> - žijú zo zážitkov z duchovných akcií a podujatí z </a:t>
            </a:r>
            <a:r>
              <a:rPr lang="sk-SK" sz="2400" dirty="0" smtClean="0"/>
              <a:t>minulosti</a:t>
            </a:r>
            <a:br>
              <a:rPr lang="sk-SK" sz="2400" dirty="0" smtClean="0"/>
            </a:br>
            <a:endParaRPr lang="sk-SK" sz="2400" dirty="0" smtClean="0"/>
          </a:p>
          <a:p>
            <a:r>
              <a:rPr lang="sk-SK" sz="2400" dirty="0"/>
              <a:t>- službu, ktorú kedysi robili s pomocou Ducha Svätého, teraz robia bez Neho len zo zotrvačnosti</a:t>
            </a:r>
            <a:br>
              <a:rPr lang="sk-SK" sz="2400" dirty="0"/>
            </a:br>
            <a:endParaRPr lang="sk-SK" sz="2400" dirty="0" smtClean="0"/>
          </a:p>
          <a:p>
            <a:r>
              <a:rPr lang="sk-SK" dirty="0"/>
              <a:t/>
            </a:r>
            <a:br>
              <a:rPr lang="sk-SK" dirty="0"/>
            </a:br>
            <a:endParaRPr lang="sk-SK" dirty="0" smtClean="0"/>
          </a:p>
          <a:p>
            <a:r>
              <a:rPr lang="sk-SK" dirty="0"/>
              <a:t/>
            </a:r>
            <a:br>
              <a:rPr lang="sk-SK" dirty="0"/>
            </a:br>
            <a:endParaRPr lang="sk-SK" dirty="0" smtClean="0"/>
          </a:p>
          <a:p>
            <a:r>
              <a:rPr lang="sk-SK" b="1" dirty="0"/>
              <a:t/>
            </a:r>
            <a:br>
              <a:rPr lang="sk-SK" b="1" dirty="0"/>
            </a:br>
            <a:endParaRPr lang="sk-SK" dirty="0" smtClean="0"/>
          </a:p>
          <a:p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539551" y="4528290"/>
            <a:ext cx="765555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/>
              <a:t>- iní spôsobia konflikty, kvôli svojej ignorancii a tvrdohlavosti</a:t>
            </a:r>
          </a:p>
          <a:p>
            <a:endParaRPr lang="sk-SK" sz="2400" dirty="0" smtClean="0"/>
          </a:p>
          <a:p>
            <a:r>
              <a:rPr lang="sk-SK" sz="2400" dirty="0" smtClean="0"/>
              <a:t>-  nastáva nepravidelné chodenie na </a:t>
            </a:r>
            <a:r>
              <a:rPr lang="sk-SK" sz="2400" dirty="0" err="1" smtClean="0"/>
              <a:t>stretká</a:t>
            </a:r>
            <a:endParaRPr lang="sk-SK" sz="2400" dirty="0" smtClean="0"/>
          </a:p>
          <a:p>
            <a:endParaRPr lang="sk-SK" sz="2400" dirty="0" smtClean="0"/>
          </a:p>
          <a:p>
            <a:r>
              <a:rPr lang="sk-SK" sz="2400" dirty="0" smtClean="0"/>
              <a:t> -  postupne si zamilujú pôžitkársky a svetský život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62215410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205</Words>
  <Application>Microsoft Office PowerPoint</Application>
  <PresentationFormat>Prezentácia na obrazovke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Sobino</dc:creator>
  <cp:lastModifiedBy>Sobino</cp:lastModifiedBy>
  <cp:revision>10</cp:revision>
  <dcterms:created xsi:type="dcterms:W3CDTF">2012-06-29T11:57:11Z</dcterms:created>
  <dcterms:modified xsi:type="dcterms:W3CDTF">2013-08-05T22:47:10Z</dcterms:modified>
</cp:coreProperties>
</file>