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6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5" r:id="rId3"/>
    <p:sldId id="340" r:id="rId4"/>
    <p:sldId id="341" r:id="rId5"/>
    <p:sldId id="342" r:id="rId6"/>
    <p:sldId id="343" r:id="rId7"/>
    <p:sldId id="344" r:id="rId8"/>
    <p:sldId id="346" r:id="rId9"/>
    <p:sldId id="348" r:id="rId10"/>
    <p:sldId id="349" r:id="rId11"/>
    <p:sldId id="350" r:id="rId12"/>
    <p:sldId id="351" r:id="rId13"/>
    <p:sldId id="339" r:id="rId14"/>
    <p:sldId id="330" r:id="rId15"/>
    <p:sldId id="352" r:id="rId16"/>
    <p:sldId id="336" r:id="rId17"/>
  </p:sldIdLst>
  <p:sldSz cx="9906000" cy="6858000" type="A4"/>
  <p:notesSz cx="6784975" cy="99187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0915"/>
    <a:srgbClr val="D60093"/>
    <a:srgbClr val="FF9900"/>
    <a:srgbClr val="FF9B07"/>
    <a:srgbClr val="D2D266"/>
    <a:srgbClr val="F14F12"/>
    <a:srgbClr val="A6A6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53" autoAdjust="0"/>
    <p:restoredTop sz="79275" autoAdjust="0"/>
  </p:normalViewPr>
  <p:slideViewPr>
    <p:cSldViewPr>
      <p:cViewPr>
        <p:scale>
          <a:sx n="75" d="100"/>
          <a:sy n="75" d="100"/>
        </p:scale>
        <p:origin x="-1368" y="-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90" y="-96"/>
      </p:cViewPr>
      <p:guideLst>
        <p:guide orient="horz" pos="3124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14.xml"/><Relationship Id="rId1" Type="http://schemas.openxmlformats.org/officeDocument/2006/relationships/slide" Target="slides/slide1.xml"/><Relationship Id="rId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2" tIns="44056" rIns="88112" bIns="44056" numCol="1" anchor="t" anchorCtr="0" compatLnSpc="1">
            <a:prstTxWarp prst="textNoShape">
              <a:avLst/>
            </a:prstTxWarp>
          </a:bodyPr>
          <a:lstStyle>
            <a:lvl1pPr defTabSz="881063" eaLnBrk="0" hangingPunct="0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213" y="0"/>
            <a:ext cx="29130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2" tIns="44056" rIns="88112" bIns="44056" numCol="1" anchor="t" anchorCtr="0" compatLnSpc="1">
            <a:prstTxWarp prst="textNoShape">
              <a:avLst/>
            </a:prstTxWarp>
          </a:bodyPr>
          <a:lstStyle>
            <a:lvl1pPr algn="r" defTabSz="881063" eaLnBrk="0" hangingPunct="0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1975"/>
            <a:ext cx="2913063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2" tIns="44056" rIns="88112" bIns="44056" numCol="1" anchor="b" anchorCtr="0" compatLnSpc="1">
            <a:prstTxWarp prst="textNoShape">
              <a:avLst/>
            </a:prstTxWarp>
          </a:bodyPr>
          <a:lstStyle>
            <a:lvl1pPr defTabSz="881063" eaLnBrk="0" hangingPunct="0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213" y="9451975"/>
            <a:ext cx="291306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2" tIns="44056" rIns="88112" bIns="44056" numCol="1" anchor="b" anchorCtr="0" compatLnSpc="1">
            <a:prstTxWarp prst="textNoShape">
              <a:avLst/>
            </a:prstTxWarp>
          </a:bodyPr>
          <a:lstStyle>
            <a:lvl1pPr algn="r" defTabSz="881063" eaLnBrk="0" hangingPunct="0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fld id="{F4050C08-5DAB-4F9F-8347-3A8ECA82B2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7640E-1CCC-49E9-8032-E50850C80346}" type="datetimeFigureOut">
              <a:rPr lang="sk-SK" smtClean="0"/>
              <a:t>21. 6. 2013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744538"/>
            <a:ext cx="537210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9250" cy="4462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43338" y="94218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4A358-6573-42FC-9374-26AF2C1EC85F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 odchádzajú ľudia z vašich </a:t>
            </a:r>
            <a:r>
              <a:rPr lang="sk-SK" dirty="0" err="1" smtClean="0"/>
              <a:t>stretiek</a:t>
            </a:r>
            <a:r>
              <a:rPr lang="sk-SK" dirty="0" smtClean="0"/>
              <a:t>, pretože ste nesplnili ich očakávania, tak sa netrápte.</a:t>
            </a:r>
          </a:p>
          <a:p>
            <a:endParaRPr lang="sk-SK" dirty="0" smtClean="0"/>
          </a:p>
          <a:p>
            <a:r>
              <a:rPr lang="sk-SK" dirty="0" smtClean="0"/>
              <a:t>V spoločenstve je nejednota! – Anka (Počuješ</a:t>
            </a:r>
            <a:r>
              <a:rPr lang="sk-SK" baseline="0" dirty="0" smtClean="0"/>
              <a:t> to v modlitbách, zdieľaniach... Ale </a:t>
            </a:r>
            <a:r>
              <a:rPr lang="sk-SK" baseline="0" dirty="0" err="1" smtClean="0"/>
              <a:t>skutek</a:t>
            </a:r>
            <a:r>
              <a:rPr lang="sk-SK" baseline="0" dirty="0" smtClean="0"/>
              <a:t> </a:t>
            </a:r>
            <a:r>
              <a:rPr lang="sk-SK" baseline="0" dirty="0" err="1" smtClean="0"/>
              <a:t>utek</a:t>
            </a:r>
            <a:r>
              <a:rPr lang="sk-SK" baseline="0" dirty="0" smtClean="0"/>
              <a:t>. Všetko čo ostane je pocit viny, že máš urobiť viac...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4A358-6573-42FC-9374-26AF2C1EC85F}" type="slidenum">
              <a:rPr lang="sk-SK" smtClean="0"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Ja by</a:t>
            </a:r>
            <a:r>
              <a:rPr lang="sk-SK" baseline="0" dirty="0" smtClean="0"/>
              <a:t> som si niektorých ľudí do </a:t>
            </a:r>
            <a:r>
              <a:rPr lang="sk-SK" baseline="0" dirty="0" err="1" smtClean="0"/>
              <a:t>stretka</a:t>
            </a:r>
            <a:r>
              <a:rPr lang="sk-SK" baseline="0" dirty="0" smtClean="0"/>
              <a:t> nevybral...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4A358-6573-42FC-9374-26AF2C1EC85F}" type="slidenum">
              <a:rPr lang="sk-SK" smtClean="0"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baseline="0" dirty="0" smtClean="0"/>
              <a:t>Láska je ovocie </a:t>
            </a:r>
            <a:r>
              <a:rPr lang="sk-SK" baseline="0" dirty="0" err="1" smtClean="0"/>
              <a:t>Pala</a:t>
            </a:r>
            <a:r>
              <a:rPr lang="sk-SK" baseline="0" dirty="0" smtClean="0"/>
              <a:t> </a:t>
            </a:r>
            <a:r>
              <a:rPr lang="sk-SK" baseline="0" dirty="0" err="1" smtClean="0"/>
              <a:t>Streža</a:t>
            </a:r>
            <a:r>
              <a:rPr lang="sk-SK" baseline="0" dirty="0" smtClean="0"/>
              <a:t>... Nie Ducha Svätého...</a:t>
            </a:r>
          </a:p>
          <a:p>
            <a:r>
              <a:rPr lang="sk-SK" baseline="0" dirty="0" smtClean="0"/>
              <a:t>Ak narážate, tak je to znamenie toho, že Boh vás chce niekam posunúť. Ako sa buduje charakter? Pomodlíš sa a hotovo? </a:t>
            </a:r>
          </a:p>
          <a:p>
            <a:r>
              <a:rPr lang="sk-SK" baseline="0" dirty="0" smtClean="0"/>
              <a:t>„Bože, prečo si ma dal na toto miesto? Čo ma tu chceš naučiť?“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4A358-6573-42FC-9374-26AF2C1EC85F}" type="slidenum">
              <a:rPr lang="sk-SK" smtClean="0"/>
              <a:t>6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117975" y="1789113"/>
            <a:ext cx="57848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6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4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</p:grpSp>
      <p:sp>
        <p:nvSpPr>
          <p:cNvPr id="16695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k-SK"/>
              <a:t>Klepnutím lze upravit styl předlohy podnadpisů.</a:t>
            </a:r>
          </a:p>
        </p:txBody>
      </p:sp>
      <p:sp>
        <p:nvSpPr>
          <p:cNvPr id="16695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742950" y="1768475"/>
            <a:ext cx="84201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sk-SK"/>
              <a:t>Klepnutím lze upravit styl předlohy nadpisů.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5D7D56-9795-48C6-9333-FC091814D6A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C97EA-1A40-4F68-9833-6CB15B0CDD8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181850" y="277813"/>
            <a:ext cx="2228850" cy="5853112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95300" y="277813"/>
            <a:ext cx="6534150" cy="5853112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7977D-7A8F-4240-869F-7AEA2F2ECC9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683F7-67A5-46F2-8AE7-452E036A71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54554-E56D-4083-A582-22E66D64A7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945A2-07E1-48C0-8B34-F455717DD5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F0EE2-A506-4C9E-A865-BC0710068B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C1F4A-ECC6-46F7-A152-8CE4CBB097C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B6F97-0260-4D3F-83DF-6F748E008CC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AE278-AC37-45D3-9012-E61C3EBC3FD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F210A-CF20-42CE-B6E7-FE0F2F16860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117975" y="1789113"/>
            <a:ext cx="5784850" cy="5056187"/>
            <a:chOff x="2394" y="1127"/>
            <a:chExt cx="3364" cy="3185"/>
          </a:xfrm>
        </p:grpSpPr>
        <p:sp>
          <p:nvSpPr>
            <p:cNvPr id="16589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89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6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89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89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89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89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89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89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89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0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0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0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0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0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0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0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0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0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0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1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1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1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1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1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1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1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1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1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1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2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4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2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2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2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6592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</p:grpSp>
      <p:sp>
        <p:nvSpPr>
          <p:cNvPr id="16592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7813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 předlohy nadpisů.</a:t>
            </a:r>
          </a:p>
        </p:txBody>
      </p:sp>
      <p:sp>
        <p:nvSpPr>
          <p:cNvPr id="16592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styly předlohy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Třetí úroveň</a:t>
            </a:r>
          </a:p>
          <a:p>
            <a:pPr lvl="3"/>
            <a:r>
              <a:rPr lang="sk-SK" smtClean="0"/>
              <a:t>Čtvrtá úroveň</a:t>
            </a:r>
          </a:p>
          <a:p>
            <a:pPr lvl="4"/>
            <a:r>
              <a:rPr lang="sk-SK" smtClean="0"/>
              <a:t>Pátá úroveň</a:t>
            </a:r>
          </a:p>
        </p:txBody>
      </p:sp>
      <p:sp>
        <p:nvSpPr>
          <p:cNvPr id="16592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78563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592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78563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592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78563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92F167B-8C58-49C5-B09A-3D3BA3A3F2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9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4508500"/>
            <a:ext cx="4448175" cy="674688"/>
          </a:xfrm>
          <a:solidFill>
            <a:srgbClr val="A6A6A6"/>
          </a:solidFill>
        </p:spPr>
        <p:txBody>
          <a:bodyPr lIns="91217" tIns="45609" rIns="91217" bIns="45609"/>
          <a:lstStyle/>
          <a:p>
            <a:pPr algn="l" eaLnBrk="1" hangingPunct="1">
              <a:defRPr/>
            </a:pPr>
            <a:r>
              <a:rPr lang="sk-SK" sz="3100" b="1" dirty="0" smtClean="0"/>
              <a:t>Dátum</a:t>
            </a:r>
            <a:r>
              <a:rPr lang="en-GB" sz="3100" b="1" dirty="0" smtClean="0"/>
              <a:t>:</a:t>
            </a:r>
            <a:r>
              <a:rPr lang="sk-SK" sz="3100" b="1" dirty="0" smtClean="0"/>
              <a:t> </a:t>
            </a:r>
            <a:r>
              <a:rPr lang="sk-SK" sz="3100" b="1" dirty="0" smtClean="0"/>
              <a:t>22. jún </a:t>
            </a:r>
            <a:r>
              <a:rPr lang="en-GB" sz="3100" b="1" dirty="0" smtClean="0"/>
              <a:t>20</a:t>
            </a:r>
            <a:r>
              <a:rPr lang="sk-SK" sz="3100" b="1" dirty="0" smtClean="0"/>
              <a:t>13</a:t>
            </a:r>
            <a:endParaRPr lang="en-GB" sz="3100" b="1" dirty="0" smtClean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15925" y="2636838"/>
            <a:ext cx="900112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k-SK" sz="5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„Kresťanské   </a:t>
            </a:r>
          </a:p>
          <a:p>
            <a:pPr>
              <a:defRPr/>
            </a:pPr>
            <a:r>
              <a:rPr lang="sk-SK" sz="5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spoločenstvo“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12291" name="Rectangle 83"/>
          <p:cNvSpPr>
            <a:spLocks noChangeArrowheads="1"/>
          </p:cNvSpPr>
          <p:nvPr/>
        </p:nvSpPr>
        <p:spPr bwMode="auto">
          <a:xfrm>
            <a:off x="488950" y="333375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42950" indent="-742950"/>
            <a:r>
              <a:rPr lang="sk-SK" sz="4000"/>
              <a:t>2. Túžba byť milovaný </a:t>
            </a:r>
          </a:p>
          <a:p>
            <a:pPr marL="742950" indent="-742950"/>
            <a:r>
              <a:rPr lang="sk-SK" sz="4000"/>
              <a:t>– Spoločenstvo ako koinonia</a:t>
            </a:r>
          </a:p>
        </p:txBody>
      </p:sp>
      <p:sp>
        <p:nvSpPr>
          <p:cNvPr id="12292" name="Rectangle 84"/>
          <p:cNvSpPr>
            <a:spLocks noChangeArrowheads="1"/>
          </p:cNvSpPr>
          <p:nvPr/>
        </p:nvSpPr>
        <p:spPr bwMode="auto">
          <a:xfrm>
            <a:off x="273050" y="1957388"/>
            <a:ext cx="95408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k-SK" sz="2400"/>
              <a:t>Dôraz teda nie je na slove „koinónia“. Môžeš ho opakovať </a:t>
            </a:r>
          </a:p>
          <a:p>
            <a:r>
              <a:rPr lang="sk-SK" sz="2400"/>
              <a:t>donekonečna, no ono samo ti skutočné spoločenstvo neprinesie. </a:t>
            </a:r>
          </a:p>
          <a:p>
            <a:r>
              <a:rPr lang="sk-SK" sz="2400"/>
              <a:t>Nie je to tak, že niektorí ľudia zdieľajú lásku k hudbe a my </a:t>
            </a:r>
          </a:p>
          <a:p>
            <a:r>
              <a:rPr lang="sk-SK" sz="2400"/>
              <a:t>zdieľame Krista. Keby bol dôraz na zdieľanie, nezáležalo by na tom, </a:t>
            </a:r>
          </a:p>
          <a:p>
            <a:r>
              <a:rPr lang="sk-SK" sz="2400"/>
              <a:t>čo zdieľame. Výsledky by boli rovnaké.</a:t>
            </a:r>
          </a:p>
          <a:p>
            <a:endParaRPr lang="sk-SK" sz="2400"/>
          </a:p>
          <a:p>
            <a:r>
              <a:rPr lang="sk-SK" sz="2400"/>
              <a:t>Výsledky však rovnaké nie sú. Podstatou kresťanského spoločenstva </a:t>
            </a:r>
          </a:p>
          <a:p>
            <a:r>
              <a:rPr lang="sk-SK" sz="2400"/>
              <a:t>je zmierenie a obnovenie vzťahu k Bohu. Lebo pravdivo môžeš </a:t>
            </a:r>
          </a:p>
          <a:p>
            <a:r>
              <a:rPr lang="sk-SK" sz="2400"/>
              <a:t>poznať niekoho len skrze Boha a v Bohu. </a:t>
            </a:r>
          </a:p>
          <a:p>
            <a:r>
              <a:rPr lang="sk-SK" sz="2400"/>
              <a:t>Každé iné poznanie je aspoň z čiastky iluzórne.</a:t>
            </a:r>
          </a:p>
          <a:p>
            <a:endParaRPr lang="sk-SK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13315" name="Rectangle 83"/>
          <p:cNvSpPr>
            <a:spLocks noChangeArrowheads="1"/>
          </p:cNvSpPr>
          <p:nvPr/>
        </p:nvSpPr>
        <p:spPr bwMode="auto">
          <a:xfrm>
            <a:off x="488950" y="333375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42950" indent="-742950"/>
            <a:r>
              <a:rPr lang="sk-SK" sz="4000"/>
              <a:t>2. Túžba byť milovaný </a:t>
            </a:r>
          </a:p>
          <a:p>
            <a:pPr marL="742950" indent="-742950"/>
            <a:r>
              <a:rPr lang="sk-SK" sz="4000"/>
              <a:t>– Spoločenstvo ako koinonia</a:t>
            </a:r>
          </a:p>
        </p:txBody>
      </p:sp>
      <p:sp>
        <p:nvSpPr>
          <p:cNvPr id="13316" name="Rectangle 84"/>
          <p:cNvSpPr>
            <a:spLocks noChangeArrowheads="1"/>
          </p:cNvSpPr>
          <p:nvPr/>
        </p:nvSpPr>
        <p:spPr bwMode="auto">
          <a:xfrm>
            <a:off x="273050" y="1587500"/>
            <a:ext cx="9120188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k-SK" sz="2400"/>
              <a:t>To znamená, že ako sa bude zázrak večného zmierenia v tebe </a:t>
            </a:r>
          </a:p>
          <a:p>
            <a:r>
              <a:rPr lang="sk-SK" sz="2400"/>
              <a:t>zo dňa na deň prehlbovať (hovoríme tomu posvätenie, </a:t>
            </a:r>
          </a:p>
          <a:p>
            <a:r>
              <a:rPr lang="sk-SK" sz="2400"/>
              <a:t>alebo chodenie v svetle), bude rásť aj tvoja schopnosť </a:t>
            </a:r>
          </a:p>
          <a:p>
            <a:r>
              <a:rPr lang="sk-SK" sz="2400"/>
              <a:t>mať kresťanské spoločenstvo s inými bratmi a sestrami.</a:t>
            </a:r>
          </a:p>
          <a:p>
            <a:endParaRPr lang="sk-SK" sz="2400"/>
          </a:p>
          <a:p>
            <a:r>
              <a:rPr lang="sk-SK" sz="2400"/>
              <a:t>Nesúvisí to teda v prvom rade s naši vzťahom navzájom, </a:t>
            </a:r>
          </a:p>
          <a:p>
            <a:r>
              <a:rPr lang="sk-SK" sz="2400"/>
              <a:t>ale s naším spoločným vzťahom s Bohom. Len v ňom sme jedno. </a:t>
            </a:r>
          </a:p>
          <a:p>
            <a:r>
              <a:rPr lang="sk-SK" sz="2400"/>
              <a:t>Nemôžeme byť zmierení so sebou navzájom, </a:t>
            </a:r>
          </a:p>
          <a:p>
            <a:r>
              <a:rPr lang="sk-SK" sz="2400"/>
              <a:t>ak nie sme zmierení s ním. </a:t>
            </a:r>
          </a:p>
          <a:p>
            <a:endParaRPr lang="sk-SK" sz="2400"/>
          </a:p>
          <a:p>
            <a:r>
              <a:rPr lang="sk-SK" sz="2400"/>
              <a:t>Ale tiež nemôžeme byť skutočne zmierení s Bohom, </a:t>
            </a:r>
          </a:p>
          <a:p>
            <a:r>
              <a:rPr lang="sk-SK" sz="2400"/>
              <a:t>pokiaľ nie sme zmierení vzájomným odpustením jeden s druhým.</a:t>
            </a:r>
          </a:p>
          <a:p>
            <a:endParaRPr lang="sk-SK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14339" name="Rectangle 83"/>
          <p:cNvSpPr>
            <a:spLocks noChangeArrowheads="1"/>
          </p:cNvSpPr>
          <p:nvPr/>
        </p:nvSpPr>
        <p:spPr bwMode="auto">
          <a:xfrm>
            <a:off x="488950" y="333375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42950" indent="-742950"/>
            <a:r>
              <a:rPr lang="sk-SK" sz="4000"/>
              <a:t>2. Túžba byť milovaný </a:t>
            </a:r>
          </a:p>
          <a:p>
            <a:pPr marL="742950" indent="-742950"/>
            <a:r>
              <a:rPr lang="sk-SK" sz="4000"/>
              <a:t>– Spoločenstvo ako koinonia</a:t>
            </a:r>
          </a:p>
        </p:txBody>
      </p:sp>
      <p:sp>
        <p:nvSpPr>
          <p:cNvPr id="14340" name="Rectangle 84"/>
          <p:cNvSpPr>
            <a:spLocks noChangeArrowheads="1"/>
          </p:cNvSpPr>
          <p:nvPr/>
        </p:nvSpPr>
        <p:spPr bwMode="auto">
          <a:xfrm>
            <a:off x="273050" y="2141538"/>
            <a:ext cx="79978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k-SK" sz="2400" b="1"/>
              <a:t>Problém:</a:t>
            </a:r>
            <a:r>
              <a:rPr lang="sk-SK" sz="2400"/>
              <a:t> Prišli sme do spoločenstva dostávať. </a:t>
            </a:r>
          </a:p>
          <a:p>
            <a:r>
              <a:rPr lang="sk-SK" sz="2400"/>
              <a:t>Sme preniknutí konzumným spôsobom života aj tu.</a:t>
            </a:r>
          </a:p>
          <a:p>
            <a:r>
              <a:rPr lang="sk-SK" sz="2400"/>
              <a:t> </a:t>
            </a:r>
          </a:p>
          <a:p>
            <a:r>
              <a:rPr lang="sk-SK" sz="2400" b="1"/>
              <a:t>Riešenie:</a:t>
            </a:r>
            <a:r>
              <a:rPr lang="sk-SK" sz="2400"/>
              <a:t> Boh nám dal spoločenstvo, aby sme od neho </a:t>
            </a:r>
          </a:p>
          <a:p>
            <a:r>
              <a:rPr lang="sk-SK" sz="2400"/>
              <a:t>prijímali radosť a útechu. </a:t>
            </a:r>
          </a:p>
          <a:p>
            <a:endParaRPr lang="sk-SK" sz="2400"/>
          </a:p>
          <a:p>
            <a:r>
              <a:rPr lang="sk-SK" sz="2400"/>
              <a:t>No keď zistím, že zdrojom mojej radosti a útechy je Boh, </a:t>
            </a:r>
          </a:p>
          <a:p>
            <a:r>
              <a:rPr lang="sk-SK" sz="2400"/>
              <a:t>zisťujem, že moja schopnosť dávať je väčšia </a:t>
            </a:r>
          </a:p>
          <a:p>
            <a:r>
              <a:rPr lang="sk-SK" sz="2400"/>
              <a:t>ako potreba od nich prijímať.</a:t>
            </a:r>
          </a:p>
          <a:p>
            <a:endParaRPr lang="sk-SK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grpSp>
        <p:nvGrpSpPr>
          <p:cNvPr id="15363" name="Group 4"/>
          <p:cNvGrpSpPr>
            <a:grpSpLocks/>
          </p:cNvGrpSpPr>
          <p:nvPr/>
        </p:nvGrpSpPr>
        <p:grpSpPr bwMode="auto">
          <a:xfrm>
            <a:off x="3800475" y="2852738"/>
            <a:ext cx="3384550" cy="2016125"/>
            <a:chOff x="3397" y="2462"/>
            <a:chExt cx="2340" cy="1620"/>
          </a:xfrm>
        </p:grpSpPr>
        <p:sp>
          <p:nvSpPr>
            <p:cNvPr id="15383" name="Line 6"/>
            <p:cNvSpPr>
              <a:spLocks noChangeShapeType="1"/>
            </p:cNvSpPr>
            <p:nvPr/>
          </p:nvSpPr>
          <p:spPr bwMode="auto">
            <a:xfrm>
              <a:off x="5559" y="2462"/>
              <a:ext cx="0" cy="162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5384" name="Line 5"/>
            <p:cNvSpPr>
              <a:spLocks noChangeShapeType="1"/>
            </p:cNvSpPr>
            <p:nvPr/>
          </p:nvSpPr>
          <p:spPr bwMode="auto">
            <a:xfrm flipH="1">
              <a:off x="3397" y="3986"/>
              <a:ext cx="23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graphicFrame>
        <p:nvGraphicFramePr>
          <p:cNvPr id="102482" name="Group 82"/>
          <p:cNvGraphicFramePr>
            <a:graphicFrameLocks noGrp="1"/>
          </p:cNvGraphicFramePr>
          <p:nvPr/>
        </p:nvGraphicFramePr>
        <p:xfrm>
          <a:off x="849313" y="1125538"/>
          <a:ext cx="8496300" cy="5040313"/>
        </p:xfrm>
        <a:graphic>
          <a:graphicData uri="http://schemas.openxmlformats.org/drawingml/2006/table">
            <a:tbl>
              <a:tblPr/>
              <a:tblGrid>
                <a:gridCol w="2830512"/>
                <a:gridCol w="2830513"/>
                <a:gridCol w="2835275"/>
              </a:tblGrid>
              <a:tr h="1679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JOHARYHO</a:t>
                      </a:r>
                      <a:endParaRPr kumimoji="0" lang="sk-SK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OKNO</a:t>
                      </a:r>
                      <a:endParaRPr kumimoji="0" lang="sk-SK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ČO VEDIA INÍ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ČO INÍ NEVEDIA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1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ČO VIEM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Otvorenosť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Čestnosť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Maska</a:t>
                      </a:r>
                      <a:endParaRPr kumimoji="0" lang="sk-SK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9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ČO NEVIEM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Slepé miesta</a:t>
                      </a:r>
                      <a:endParaRPr kumimoji="0" lang="sk-SK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Nepoznaný potenciál</a:t>
                      </a:r>
                      <a:endParaRPr kumimoji="0" lang="sk-SK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483" name="Rectangle 83"/>
          <p:cNvSpPr>
            <a:spLocks noChangeArrowheads="1"/>
          </p:cNvSpPr>
          <p:nvPr/>
        </p:nvSpPr>
        <p:spPr bwMode="auto">
          <a:xfrm>
            <a:off x="488950" y="188913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sk-SK" sz="4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Rast v spoločenstve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975"/>
            <a:ext cx="9906000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273050" y="1773238"/>
            <a:ext cx="9332913" cy="337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SzPct val="90000"/>
              <a:buFontTx/>
              <a:buChar char="-"/>
            </a:pPr>
            <a:r>
              <a:rPr lang="sk-SK" sz="4400" b="1">
                <a:latin typeface="Times New Roman" pitchFamily="18" charset="0"/>
              </a:rPr>
              <a:t> </a:t>
            </a:r>
            <a:r>
              <a:rPr lang="sk-SK" sz="4400">
                <a:latin typeface="Times New Roman" pitchFamily="18" charset="0"/>
              </a:rPr>
              <a:t>Ľudia chodia okolo teba </a:t>
            </a:r>
            <a:r>
              <a:rPr lang="sk-SK" sz="4400" b="1">
                <a:latin typeface="Times New Roman" pitchFamily="18" charset="0"/>
              </a:rPr>
              <a:t>po špičkách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SzPct val="90000"/>
              <a:buFontTx/>
              <a:buChar char="-"/>
            </a:pPr>
            <a:r>
              <a:rPr lang="sk-SK" sz="4400">
                <a:latin typeface="Times New Roman" pitchFamily="18" charset="0"/>
              </a:rPr>
              <a:t> Na niektoré témy s tebou radšej nediskutujú, pretože vedia že sa: </a:t>
            </a:r>
            <a:r>
              <a:rPr lang="sk-SK" sz="4400" b="1">
                <a:latin typeface="Times New Roman" pitchFamily="18" charset="0"/>
              </a:rPr>
              <a:t>nahneváš, ofučíš, začneš plakať...</a:t>
            </a:r>
            <a:r>
              <a:rPr lang="sk-SK" sz="4400">
                <a:latin typeface="Times New Roman" pitchFamily="18" charset="0"/>
              </a:rPr>
              <a:t> </a:t>
            </a:r>
            <a:endParaRPr lang="en-GB" sz="4400">
              <a:latin typeface="Times New Roman" pitchFamily="18" charset="0"/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smtClean="0">
                <a:solidFill>
                  <a:schemeClr val="tx1"/>
                </a:solidFill>
              </a:rPr>
              <a:t>Každé ovocie ukazuje na koreň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/>
      <p:bldP spid="1822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200472" y="1281089"/>
            <a:ext cx="9505503" cy="523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SzPct val="90000"/>
              <a:buFontTx/>
              <a:buChar char="-"/>
            </a:pPr>
            <a:r>
              <a:rPr lang="sk-SK" sz="4400" b="1" dirty="0" smtClean="0">
                <a:latin typeface="Times New Roman" pitchFamily="18" charset="0"/>
              </a:rPr>
              <a:t> Aké predsavzatie si dáš ohľadne spoločenstva?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SzPct val="90000"/>
              <a:buFontTx/>
              <a:buChar char="-"/>
            </a:pPr>
            <a:r>
              <a:rPr lang="sk-SK" sz="4400" b="1" dirty="0" smtClean="0">
                <a:latin typeface="Times New Roman" pitchFamily="18" charset="0"/>
              </a:rPr>
              <a:t> Napíš si človeka, ktorému povieš svoje hriechy.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Wingdings 2" pitchFamily="18" charset="2"/>
              <a:buNone/>
            </a:pPr>
            <a:r>
              <a:rPr lang="sk-SK" sz="4400" b="1" dirty="0" smtClean="0">
                <a:latin typeface="Times New Roman" pitchFamily="18" charset="0"/>
              </a:rPr>
              <a:t>- Čím chceš byť požehnaním pre spoločenstvo?</a:t>
            </a:r>
            <a:endParaRPr lang="sk-SK" sz="4400" dirty="0">
              <a:latin typeface="Times New Roman" pitchFamily="18" charset="0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chemeClr val="tx1"/>
                </a:solidFill>
              </a:rPr>
              <a:t>Úlohy pre teba:</a:t>
            </a:r>
            <a:endParaRPr lang="sk-SK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/>
      <p:bldP spid="1884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200472" y="1484784"/>
            <a:ext cx="9505503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SzPct val="90000"/>
              <a:buFontTx/>
              <a:buChar char="-"/>
            </a:pPr>
            <a:r>
              <a:rPr lang="sk-SK" sz="4400" b="1" dirty="0" smtClean="0">
                <a:latin typeface="Times New Roman" pitchFamily="18" charset="0"/>
              </a:rPr>
              <a:t> Čo očakávam od spoločenstva?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SzPct val="90000"/>
              <a:buFontTx/>
              <a:buChar char="-"/>
            </a:pPr>
            <a:r>
              <a:rPr lang="sk-SK" sz="4400" b="1" dirty="0" smtClean="0">
                <a:latin typeface="Times New Roman" pitchFamily="18" charset="0"/>
              </a:rPr>
              <a:t> Vieš si dať dolu masku a vyznať slabosti pred ostatnými? 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Wingdings 2" pitchFamily="18" charset="2"/>
              <a:buNone/>
            </a:pPr>
            <a:r>
              <a:rPr lang="sk-SK" sz="4400" b="1" dirty="0" smtClean="0">
                <a:latin typeface="Times New Roman" pitchFamily="18" charset="0"/>
              </a:rPr>
              <a:t>- Dokážu </a:t>
            </a:r>
            <a:r>
              <a:rPr lang="sk-SK" sz="4400" b="1" dirty="0">
                <a:latin typeface="Times New Roman" pitchFamily="18" charset="0"/>
              </a:rPr>
              <a:t>mi ľudia povedať </a:t>
            </a:r>
            <a:r>
              <a:rPr lang="sk-SK" sz="4400" b="1" dirty="0" smtClean="0">
                <a:latin typeface="Times New Roman" pitchFamily="18" charset="0"/>
              </a:rPr>
              <a:t>pravdu?</a:t>
            </a:r>
            <a:r>
              <a:rPr lang="sk-SK" sz="4400" dirty="0" smtClean="0">
                <a:latin typeface="Times New Roman" pitchFamily="18" charset="0"/>
              </a:rPr>
              <a:t> </a:t>
            </a:r>
            <a:r>
              <a:rPr lang="sk-SK" sz="4400" b="1" dirty="0" smtClean="0">
                <a:latin typeface="Times New Roman" pitchFamily="18" charset="0"/>
              </a:rPr>
              <a:t>Akú </a:t>
            </a:r>
            <a:r>
              <a:rPr lang="sk-SK" sz="4400" b="1" dirty="0">
                <a:latin typeface="Times New Roman" pitchFamily="18" charset="0"/>
              </a:rPr>
              <a:t>atmosféru okolo seba vytváram?</a:t>
            </a:r>
            <a:endParaRPr lang="en-GB" sz="4400" dirty="0">
              <a:latin typeface="Times New Roman" pitchFamily="18" charset="0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chemeClr val="tx1"/>
                </a:solidFill>
              </a:rPr>
              <a:t>Otázky </a:t>
            </a:r>
            <a:r>
              <a:rPr lang="sk-SK" dirty="0" smtClean="0">
                <a:solidFill>
                  <a:schemeClr val="tx1"/>
                </a:solidFill>
              </a:rPr>
              <a:t>do skupiniek:</a:t>
            </a:r>
            <a:endParaRPr lang="sk-SK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/>
      <p:bldP spid="1884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102483" name="Rectangle 83"/>
          <p:cNvSpPr>
            <a:spLocks noChangeArrowheads="1"/>
          </p:cNvSpPr>
          <p:nvPr/>
        </p:nvSpPr>
        <p:spPr bwMode="auto">
          <a:xfrm>
            <a:off x="488950" y="188913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sk-SK" sz="4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Kresťanské spoločenstvo</a:t>
            </a:r>
          </a:p>
        </p:txBody>
      </p:sp>
      <p:sp>
        <p:nvSpPr>
          <p:cNvPr id="4100" name="Rectangle 84"/>
          <p:cNvSpPr>
            <a:spLocks noChangeArrowheads="1"/>
          </p:cNvSpPr>
          <p:nvPr/>
        </p:nvSpPr>
        <p:spPr bwMode="auto">
          <a:xfrm>
            <a:off x="273050" y="1412875"/>
            <a:ext cx="98155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buFont typeface="Arial" charset="0"/>
              <a:buChar char="•"/>
            </a:pPr>
            <a:r>
              <a:rPr lang="sk-SK" sz="3200" b="1">
                <a:latin typeface="Times" pitchFamily="18" charset="0"/>
                <a:ea typeface="Calibri" pitchFamily="34" charset="0"/>
                <a:cs typeface="Times New Roman" pitchFamily="18" charset="0"/>
              </a:rPr>
              <a:t> V čom spočíva podstata kresťanského spoločenstva?</a:t>
            </a:r>
            <a:endParaRPr lang="sk-SK">
              <a:latin typeface="Times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sk-SK" sz="3200">
              <a:latin typeface="Times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sk-SK" sz="3200">
                <a:latin typeface="Times" pitchFamily="18" charset="0"/>
                <a:ea typeface="Calibri" pitchFamily="34" charset="0"/>
                <a:cs typeface="Times New Roman" pitchFamily="18" charset="0"/>
              </a:rPr>
              <a:t> Aký je rozdiel medzi chlapmi v krčme a našim stretkom?</a:t>
            </a:r>
            <a:endParaRPr lang="sk-SK">
              <a:latin typeface="Times" pitchFamily="18" charset="0"/>
            </a:endParaRPr>
          </a:p>
          <a:p>
            <a:pPr eaLnBrk="0" hangingPunct="0"/>
            <a:endParaRPr lang="sk-SK" sz="3200">
              <a:latin typeface="Times" pitchFamily="18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sk-SK" sz="3200">
                <a:latin typeface="Times" pitchFamily="18" charset="0"/>
                <a:ea typeface="Calibri" pitchFamily="34" charset="0"/>
                <a:cs typeface="Calibri" pitchFamily="34" charset="0"/>
              </a:rPr>
              <a:t> S čím prichádzajú ľudia do našich stretiek? </a:t>
            </a:r>
          </a:p>
          <a:p>
            <a:pPr eaLnBrk="0" hangingPunct="0"/>
            <a:endParaRPr lang="sk-SK" sz="3200">
              <a:latin typeface="Times" pitchFamily="18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sk-SK" sz="3200">
                <a:latin typeface="Times" pitchFamily="18" charset="0"/>
                <a:ea typeface="Calibri" pitchFamily="34" charset="0"/>
                <a:cs typeface="Calibri" pitchFamily="34" charset="0"/>
              </a:rPr>
              <a:t> Z akého prostredia?</a:t>
            </a:r>
          </a:p>
          <a:p>
            <a:pPr eaLnBrk="0" hangingPunct="0"/>
            <a:endParaRPr lang="sk-SK" sz="3200">
              <a:latin typeface="Times" pitchFamily="18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sk-SK" sz="3200">
                <a:latin typeface="Times" pitchFamily="18" charset="0"/>
                <a:ea typeface="Calibri" pitchFamily="34" charset="0"/>
                <a:cs typeface="Calibri" pitchFamily="34" charset="0"/>
              </a:rPr>
              <a:t> Aké majú očakávania?  </a:t>
            </a:r>
            <a:endParaRPr lang="sk-SK" sz="600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102483" name="Rectangle 83"/>
          <p:cNvSpPr>
            <a:spLocks noChangeArrowheads="1"/>
          </p:cNvSpPr>
          <p:nvPr/>
        </p:nvSpPr>
        <p:spPr bwMode="auto">
          <a:xfrm>
            <a:off x="488950" y="188913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sk-SK" sz="4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Kresťanské spoločenstvo</a:t>
            </a:r>
          </a:p>
        </p:txBody>
      </p:sp>
      <p:sp>
        <p:nvSpPr>
          <p:cNvPr id="5124" name="Rectangle 84"/>
          <p:cNvSpPr>
            <a:spLocks noChangeArrowheads="1"/>
          </p:cNvSpPr>
          <p:nvPr/>
        </p:nvSpPr>
        <p:spPr bwMode="auto">
          <a:xfrm>
            <a:off x="273050" y="2151063"/>
            <a:ext cx="93392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k-SK" sz="2400" b="1" i="1"/>
              <a:t>Z čoho vyšli			Aké sú ich očakávania</a:t>
            </a:r>
            <a:endParaRPr lang="sk-SK" sz="2400"/>
          </a:p>
          <a:p>
            <a:r>
              <a:rPr lang="sk-SK" sz="2400"/>
              <a:t>Fan club Ježiša Krista	Spoločný cieľ, pocit spolupatričnosti</a:t>
            </a:r>
          </a:p>
          <a:p>
            <a:r>
              <a:rPr lang="sk-SK" sz="2400"/>
              <a:t>Pivná partia			Zábava, partia, </a:t>
            </a:r>
          </a:p>
          <a:p>
            <a:r>
              <a:rPr lang="sk-SK" sz="2400"/>
              <a:t>Posedenie pri káve		Debatný krúžok, rady pre život</a:t>
            </a:r>
          </a:p>
          <a:p>
            <a:r>
              <a:rPr lang="sk-SK" sz="2400"/>
              <a:t>Turistický oddiel		Zážitok</a:t>
            </a:r>
          </a:p>
          <a:p>
            <a:r>
              <a:rPr lang="sk-SK" sz="2400"/>
              <a:t>Nezisková organizácia	Pocit užitočnosti</a:t>
            </a:r>
          </a:p>
          <a:p>
            <a:r>
              <a:rPr lang="sk-SK" sz="2400"/>
              <a:t>Terapeutická skupina	Pocit prijatia, milujú ma takého aký som</a:t>
            </a:r>
          </a:p>
          <a:p>
            <a:r>
              <a:rPr lang="sk-SK" sz="2400"/>
              <a:t>Vojenská jednotka		Pocit solidarity a kamarátstva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102483" name="Rectangle 83"/>
          <p:cNvSpPr>
            <a:spLocks noChangeArrowheads="1"/>
          </p:cNvSpPr>
          <p:nvPr/>
        </p:nvSpPr>
        <p:spPr bwMode="auto">
          <a:xfrm>
            <a:off x="488950" y="188913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sk-SK" sz="4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Kresťanské spoločenstvo</a:t>
            </a:r>
          </a:p>
        </p:txBody>
      </p:sp>
      <p:sp>
        <p:nvSpPr>
          <p:cNvPr id="6148" name="Rectangle 84"/>
          <p:cNvSpPr>
            <a:spLocks noChangeArrowheads="1"/>
          </p:cNvSpPr>
          <p:nvPr/>
        </p:nvSpPr>
        <p:spPr bwMode="auto">
          <a:xfrm>
            <a:off x="273050" y="1412875"/>
            <a:ext cx="9339263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k-SK" sz="2400"/>
              <a:t>Nedovoľ, aby sa kresťanské činnosti alebo záujmy stali </a:t>
            </a:r>
          </a:p>
          <a:p>
            <a:r>
              <a:rPr lang="sk-SK" sz="2400"/>
              <a:t>náhradou spoločenstva. </a:t>
            </a:r>
          </a:p>
          <a:p>
            <a:endParaRPr lang="sk-SK" sz="2400"/>
          </a:p>
          <a:p>
            <a:r>
              <a:rPr lang="sk-SK" sz="2400"/>
              <a:t>Je ľahšie vytvoriť príjemnú skupinu ľudí tvojho veku a </a:t>
            </a:r>
          </a:p>
          <a:p>
            <a:r>
              <a:rPr lang="sk-SK" sz="2400"/>
              <a:t>približne rovnakých názorov. </a:t>
            </a:r>
          </a:p>
          <a:p>
            <a:r>
              <a:rPr lang="sk-SK" sz="2400"/>
              <a:t>Podobné blízke spoločenstvo by však mohlo vzniknúť aj bez Krista. </a:t>
            </a:r>
          </a:p>
          <a:p>
            <a:endParaRPr lang="sk-SK" sz="2400"/>
          </a:p>
          <a:p>
            <a:r>
              <a:rPr lang="sk-SK" sz="2400"/>
              <a:t>Len Kristus môže uviesť protiklady do harmónie. </a:t>
            </a:r>
          </a:p>
          <a:p>
            <a:r>
              <a:rPr lang="sk-SK" sz="2400"/>
              <a:t>Čo je jedinečného na tom, že sa tešíš zo spoločnosti ľudí, </a:t>
            </a:r>
          </a:p>
          <a:p>
            <a:r>
              <a:rPr lang="sk-SK" sz="2400"/>
              <a:t>ktorých máš rád a ktorí pochádzajú z rovnakého prostredia ako ty? </a:t>
            </a:r>
          </a:p>
          <a:p>
            <a:r>
              <a:rPr lang="sk-SK" sz="2400"/>
              <a:t>Členovia horolezeckého klubu robia to isté!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7171" name="Rectangle 83"/>
          <p:cNvSpPr>
            <a:spLocks noChangeArrowheads="1"/>
          </p:cNvSpPr>
          <p:nvPr/>
        </p:nvSpPr>
        <p:spPr bwMode="auto">
          <a:xfrm>
            <a:off x="488950" y="333375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sk-SK" sz="4000"/>
              <a:t>1. Túžba po prijatí </a:t>
            </a:r>
          </a:p>
          <a:p>
            <a:r>
              <a:rPr lang="sk-SK" sz="4000"/>
              <a:t>– Spoločenstvo ako bezpečný prístav</a:t>
            </a:r>
          </a:p>
        </p:txBody>
      </p:sp>
      <p:sp>
        <p:nvSpPr>
          <p:cNvPr id="7172" name="Rectangle 84"/>
          <p:cNvSpPr>
            <a:spLocks noChangeArrowheads="1"/>
          </p:cNvSpPr>
          <p:nvPr/>
        </p:nvSpPr>
        <p:spPr bwMode="auto">
          <a:xfrm>
            <a:off x="273050" y="2111375"/>
            <a:ext cx="88011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k-SK" sz="2400"/>
              <a:t>Túžba po prijatí je jedna z najsilnejších túžob v nás. </a:t>
            </a:r>
          </a:p>
          <a:p>
            <a:r>
              <a:rPr lang="sk-SK" sz="2400"/>
              <a:t>Len v atmosfére kde som milovaný môžem skutočne rozvíjať </a:t>
            </a:r>
          </a:p>
          <a:p>
            <a:r>
              <a:rPr lang="sk-SK" sz="2400"/>
              <a:t>celý svoj potenciál.</a:t>
            </a:r>
          </a:p>
          <a:p>
            <a:endParaRPr lang="sk-SK" sz="2400"/>
          </a:p>
          <a:p>
            <a:r>
              <a:rPr lang="sk-SK" sz="2400"/>
              <a:t>Si zaviazaný všetkým bratom a sestrám, nie len tým, ktorí sú ti </a:t>
            </a:r>
          </a:p>
          <a:p>
            <a:r>
              <a:rPr lang="sk-SK" sz="2400"/>
              <a:t>príťažliví. Po čase môžeš zistiť, že niektorí ľudia ťa prirodzene </a:t>
            </a:r>
          </a:p>
          <a:p>
            <a:r>
              <a:rPr lang="sk-SK" sz="2400"/>
              <a:t>priťahujú, no iným sa vyhýbaš, alebo ťa nejako odpudzujú. </a:t>
            </a:r>
          </a:p>
          <a:p>
            <a:r>
              <a:rPr lang="sk-SK" sz="2400"/>
              <a:t>Nemáš sa však obmedzovať len na niekoľko obľúbencov.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8195" name="Rectangle 83"/>
          <p:cNvSpPr>
            <a:spLocks noChangeArrowheads="1"/>
          </p:cNvSpPr>
          <p:nvPr/>
        </p:nvSpPr>
        <p:spPr bwMode="auto">
          <a:xfrm>
            <a:off x="488950" y="333375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sk-SK" sz="4000"/>
              <a:t>1. Túžba po prijatí </a:t>
            </a:r>
          </a:p>
          <a:p>
            <a:r>
              <a:rPr lang="sk-SK" sz="4000"/>
              <a:t>– Spoločenstvo ako bezpečný prístav</a:t>
            </a:r>
          </a:p>
        </p:txBody>
      </p:sp>
      <p:sp>
        <p:nvSpPr>
          <p:cNvPr id="8196" name="Rectangle 84"/>
          <p:cNvSpPr>
            <a:spLocks noChangeArrowheads="1"/>
          </p:cNvSpPr>
          <p:nvPr/>
        </p:nvSpPr>
        <p:spPr bwMode="auto">
          <a:xfrm>
            <a:off x="273050" y="1925638"/>
            <a:ext cx="89122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k-SK" sz="2400" u="sng"/>
              <a:t>Kde je záväzok založený na príťažlivosti, je rovnako dočasný, </a:t>
            </a:r>
          </a:p>
          <a:p>
            <a:r>
              <a:rPr lang="sk-SK" sz="2400" u="sng"/>
              <a:t>ako príťažlivosť.</a:t>
            </a:r>
            <a:r>
              <a:rPr lang="sk-SK" sz="2400"/>
              <a:t> </a:t>
            </a:r>
          </a:p>
          <a:p>
            <a:endParaRPr lang="sk-SK" sz="2400"/>
          </a:p>
          <a:p>
            <a:r>
              <a:rPr lang="sk-SK" sz="2400"/>
              <a:t>Vzťahy založené na príťažlivosti sa neskôr ukážu ako nestále. </a:t>
            </a:r>
          </a:p>
          <a:p>
            <a:r>
              <a:rPr lang="sk-SK" sz="2400"/>
              <a:t>Navyše ľudia v týchto vzťahoch vedia, že musia dbať na svoju </a:t>
            </a:r>
          </a:p>
          <a:p>
            <a:r>
              <a:rPr lang="sk-SK" sz="2400"/>
              <a:t>príťažlivosť. Ak ju stratia, môžu sa ľuďom, ktorí ich majú radi </a:t>
            </a:r>
          </a:p>
          <a:p>
            <a:r>
              <a:rPr lang="sk-SK" sz="2400"/>
              <a:t>odcudziť. </a:t>
            </a:r>
          </a:p>
          <a:p>
            <a:r>
              <a:rPr lang="sk-SK" sz="2400"/>
              <a:t>Takéto vzťahy sa potom stanú zdrojom napätia, miesto aby boli </a:t>
            </a:r>
          </a:p>
          <a:p>
            <a:r>
              <a:rPr lang="sk-SK" sz="2400"/>
              <a:t>bezpečným prístavom.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9219" name="Rectangle 83"/>
          <p:cNvSpPr>
            <a:spLocks noChangeArrowheads="1"/>
          </p:cNvSpPr>
          <p:nvPr/>
        </p:nvSpPr>
        <p:spPr bwMode="auto">
          <a:xfrm>
            <a:off x="488950" y="333375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sk-SK" sz="4000"/>
              <a:t>1. Túžba po prijatí </a:t>
            </a:r>
          </a:p>
          <a:p>
            <a:r>
              <a:rPr lang="sk-SK" sz="4000"/>
              <a:t>– Spoločenstvo ako bezpečný prístav</a:t>
            </a:r>
          </a:p>
        </p:txBody>
      </p:sp>
      <p:sp>
        <p:nvSpPr>
          <p:cNvPr id="9220" name="Rectangle 84"/>
          <p:cNvSpPr>
            <a:spLocks noChangeArrowheads="1"/>
          </p:cNvSpPr>
          <p:nvPr/>
        </p:nvSpPr>
        <p:spPr bwMode="auto">
          <a:xfrm>
            <a:off x="273050" y="1773238"/>
            <a:ext cx="93694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k-SK" sz="2400"/>
              <a:t>Problém:  Hľadáme prijatie, no nie sme schopní sa otvoriť a </a:t>
            </a:r>
          </a:p>
          <a:p>
            <a:r>
              <a:rPr lang="sk-SK" sz="2400"/>
              <a:t>vyzerať takí akí sme. </a:t>
            </a:r>
          </a:p>
          <a:p>
            <a:r>
              <a:rPr lang="sk-SK" sz="2400"/>
              <a:t>A tak ľudia milujú len našu masku. Toho, kým nie sme.</a:t>
            </a:r>
          </a:p>
          <a:p>
            <a:endParaRPr lang="sk-SK" sz="2400"/>
          </a:p>
          <a:p>
            <a:r>
              <a:rPr lang="sk-SK" sz="2400"/>
              <a:t>Riešenie: 1Jn 1,7 „Keď chodíme vo svetle, ako je on vo svetle, </a:t>
            </a:r>
          </a:p>
          <a:p>
            <a:r>
              <a:rPr lang="sk-SK" sz="2400"/>
              <a:t>máme spoločenstvo medzi sebou...“</a:t>
            </a:r>
          </a:p>
          <a:p>
            <a:endParaRPr lang="sk-SK" sz="2400"/>
          </a:p>
          <a:p>
            <a:r>
              <a:rPr lang="sk-SK" sz="2400"/>
              <a:t>Tým, že Boh od teba žiada, aby si sa zaviazal k trvalej </a:t>
            </a:r>
          </a:p>
          <a:p>
            <a:r>
              <a:rPr lang="sk-SK" sz="2400"/>
              <a:t>zodpovednosti voči ľuďom, o ktorých by si inak nedbal, preukazuje </a:t>
            </a:r>
          </a:p>
          <a:p>
            <a:r>
              <a:rPr lang="sk-SK" sz="2400"/>
              <a:t>ti v skutočnosti láskavosť. Trvá na tom, aby si podporil vec, </a:t>
            </a:r>
          </a:p>
          <a:p>
            <a:r>
              <a:rPr lang="sk-SK" sz="2400"/>
              <a:t>ktorú sám potrebuješ – starostlivé spoločenstvo, ktorého členovia </a:t>
            </a:r>
          </a:p>
          <a:p>
            <a:r>
              <a:rPr lang="sk-SK" sz="2400"/>
              <a:t>ťa nikdy nenechajú v problémoch.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10243" name="Rectangle 83"/>
          <p:cNvSpPr>
            <a:spLocks noChangeArrowheads="1"/>
          </p:cNvSpPr>
          <p:nvPr/>
        </p:nvSpPr>
        <p:spPr bwMode="auto">
          <a:xfrm>
            <a:off x="488950" y="333375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42950" indent="-742950"/>
            <a:r>
              <a:rPr lang="sk-SK" sz="4000"/>
              <a:t>2. Túžba byť milovaný </a:t>
            </a:r>
          </a:p>
          <a:p>
            <a:pPr marL="742950" indent="-742950"/>
            <a:r>
              <a:rPr lang="sk-SK" sz="4000"/>
              <a:t>– Spoločenstvo ako koinonia</a:t>
            </a:r>
          </a:p>
        </p:txBody>
      </p:sp>
      <p:sp>
        <p:nvSpPr>
          <p:cNvPr id="10244" name="Rectangle 84"/>
          <p:cNvSpPr>
            <a:spLocks noChangeArrowheads="1"/>
          </p:cNvSpPr>
          <p:nvPr/>
        </p:nvSpPr>
        <p:spPr bwMode="auto">
          <a:xfrm>
            <a:off x="273050" y="1957388"/>
            <a:ext cx="9510713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k-SK" sz="2400"/>
              <a:t>Mnohí kresťanskí spisovatelia vidia jadro veci v gr. slove koinonia. </a:t>
            </a:r>
          </a:p>
          <a:p>
            <a:r>
              <a:rPr lang="sk-SK" sz="2400"/>
              <a:t>Znamená zdieľanie niečoho. </a:t>
            </a:r>
          </a:p>
          <a:p>
            <a:endParaRPr lang="sk-SK" sz="2400"/>
          </a:p>
          <a:p>
            <a:r>
              <a:rPr lang="sk-SK" sz="2400"/>
              <a:t>Schopnosť prežívať spoločenstvo (zdieľať niečo, byť si blízko, </a:t>
            </a:r>
          </a:p>
          <a:p>
            <a:r>
              <a:rPr lang="sk-SK" sz="2400"/>
              <a:t>poznávať sa) dal Boh všetkým ľuďom, ale bola pokrivená hriechom. </a:t>
            </a:r>
          </a:p>
          <a:p>
            <a:r>
              <a:rPr lang="sk-SK" sz="2400"/>
              <a:t>Hriech poškodil našu schopnosť poznávať sa navzájom, </a:t>
            </a:r>
          </a:p>
          <a:p>
            <a:r>
              <a:rPr lang="sk-SK" sz="2400"/>
              <a:t>pretože poškodil našu schopnosť poznať Boha. </a:t>
            </a:r>
          </a:p>
          <a:p>
            <a:endParaRPr lang="sk-SK" sz="2400"/>
          </a:p>
          <a:p>
            <a:r>
              <a:rPr lang="sk-SK" sz="2400"/>
              <a:t>A preto akýkoľvek pokus opraviť rozbité zlomky ľudstva skončí </a:t>
            </a:r>
          </a:p>
          <a:p>
            <a:r>
              <a:rPr lang="sk-SK" sz="2400"/>
              <a:t>nezdarom, ak nebude obnovený vzťah s Bohom.</a:t>
            </a:r>
          </a:p>
          <a:p>
            <a:endParaRPr lang="sk-SK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ChangeArrowheads="1"/>
          </p:cNvSpPr>
          <p:nvPr/>
        </p:nvSpPr>
        <p:spPr bwMode="auto">
          <a:xfrm>
            <a:off x="3233738" y="2384425"/>
            <a:ext cx="1146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k-SK"/>
          </a:p>
        </p:txBody>
      </p:sp>
      <p:sp>
        <p:nvSpPr>
          <p:cNvPr id="11267" name="Rectangle 83"/>
          <p:cNvSpPr>
            <a:spLocks noChangeArrowheads="1"/>
          </p:cNvSpPr>
          <p:nvPr/>
        </p:nvSpPr>
        <p:spPr bwMode="auto">
          <a:xfrm>
            <a:off x="488950" y="333375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42950" indent="-742950"/>
            <a:r>
              <a:rPr lang="sk-SK" sz="4000"/>
              <a:t>2. Túžba byť milovaný </a:t>
            </a:r>
          </a:p>
          <a:p>
            <a:pPr marL="742950" indent="-742950"/>
            <a:r>
              <a:rPr lang="sk-SK" sz="4000"/>
              <a:t>– Spoločenstvo ako koinonia</a:t>
            </a:r>
          </a:p>
        </p:txBody>
      </p:sp>
      <p:sp>
        <p:nvSpPr>
          <p:cNvPr id="11268" name="Rectangle 84"/>
          <p:cNvSpPr>
            <a:spLocks noChangeArrowheads="1"/>
          </p:cNvSpPr>
          <p:nvPr/>
        </p:nvSpPr>
        <p:spPr bwMode="auto">
          <a:xfrm>
            <a:off x="273050" y="1773238"/>
            <a:ext cx="950118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k-SK" sz="2400"/>
              <a:t>Nemôžeme mať spolu skutočné spoločenstvo, pokiaľ obidvaja </a:t>
            </a:r>
          </a:p>
          <a:p>
            <a:r>
              <a:rPr lang="sk-SK" sz="2400"/>
              <a:t>nemáme spoločenstvo s Bohom. </a:t>
            </a:r>
          </a:p>
          <a:p>
            <a:endParaRPr lang="sk-SK" sz="2400"/>
          </a:p>
          <a:p>
            <a:r>
              <a:rPr lang="sk-SK" sz="2400"/>
              <a:t>Môžem ťa milovať, cítiť sa k tebe blízky, tešiť sa z tvojej citovej </a:t>
            </a:r>
          </a:p>
          <a:p>
            <a:r>
              <a:rPr lang="sk-SK" sz="2400"/>
              <a:t>podpory, ale skôr či neskôr to zhorkne, alebo ostane príliš plytké </a:t>
            </a:r>
          </a:p>
          <a:p>
            <a:r>
              <a:rPr lang="sk-SK" sz="2400"/>
              <a:t>na to, aby nás to uspokojovalo. </a:t>
            </a:r>
          </a:p>
          <a:p>
            <a:endParaRPr lang="sk-SK" sz="2400"/>
          </a:p>
          <a:p>
            <a:r>
              <a:rPr lang="sk-SK" sz="2400"/>
              <a:t>Pokiaľ obaja neprežijeme Božie uzdravenie a zmierenie skrze Krista, </a:t>
            </a:r>
          </a:p>
          <a:p>
            <a:r>
              <a:rPr lang="sk-SK" sz="2400"/>
              <a:t>pokiaľ obaja nebudeme obnovení ku stále sa prehlbujúcemu vzťahu </a:t>
            </a:r>
          </a:p>
          <a:p>
            <a:r>
              <a:rPr lang="sk-SK" sz="2400"/>
              <a:t>s Bohom, potom to, čo je medzi nami, bude len ozvenou </a:t>
            </a:r>
          </a:p>
          <a:p>
            <a:r>
              <a:rPr lang="sk-SK" sz="2400"/>
              <a:t>niečoho skutočného.</a:t>
            </a:r>
          </a:p>
          <a:p>
            <a:endParaRPr lang="sk-SK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3626</TotalTime>
  <Words>475</Words>
  <Application>Microsoft Office PowerPoint</Application>
  <PresentationFormat>A4 (210 x 297 mm)</PresentationFormat>
  <Paragraphs>165</Paragraphs>
  <Slides>16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5" baseType="lpstr">
      <vt:lpstr>Tahoma</vt:lpstr>
      <vt:lpstr>Arial</vt:lpstr>
      <vt:lpstr>Wingdings</vt:lpstr>
      <vt:lpstr>Calibri</vt:lpstr>
      <vt:lpstr>Times</vt:lpstr>
      <vt:lpstr>Times New Roman</vt:lpstr>
      <vt:lpstr>Century Gothic</vt:lpstr>
      <vt:lpstr>Wingdings 2</vt:lpstr>
      <vt:lpstr>Váhy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Každé ovocie ukazuje na koreň</vt:lpstr>
      <vt:lpstr>Úlohy pre teba:</vt:lpstr>
      <vt:lpstr>Otázky do skupiniek:</vt:lpstr>
    </vt:vector>
  </TitlesOfParts>
  <Company>SCP a.s. Ruzomberok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Subtitle (optional)</dc:title>
  <dc:creator>strbovaz</dc:creator>
  <cp:lastModifiedBy>Janka</cp:lastModifiedBy>
  <cp:revision>79</cp:revision>
  <dcterms:created xsi:type="dcterms:W3CDTF">2005-02-09T08:52:01Z</dcterms:created>
  <dcterms:modified xsi:type="dcterms:W3CDTF">2013-06-21T21:53:51Z</dcterms:modified>
</cp:coreProperties>
</file>