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697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6166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1742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68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758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1982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217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965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0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6919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65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8078-2D8C-4445-858B-CD8929655C76}" type="datetimeFigureOut">
              <a:rPr lang="sk-SK" smtClean="0"/>
              <a:pPr/>
              <a:t>22. 5. 2015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39864-4347-4FBE-BADC-5A280286B69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17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547664" y="1946498"/>
            <a:ext cx="6353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6000" b="1" dirty="0" smtClean="0"/>
              <a:t>DUCHOVNÝ BOJ (4)</a:t>
            </a:r>
            <a:endParaRPr lang="sk-SK" sz="6000" b="1" dirty="0"/>
          </a:p>
        </p:txBody>
      </p:sp>
    </p:spTree>
    <p:extLst>
      <p:ext uri="{BB962C8B-B14F-4D97-AF65-F5344CB8AC3E}">
        <p14:creationId xmlns:p14="http://schemas.microsoft.com/office/powerpoint/2010/main" xmlns="" val="340034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00034" y="428604"/>
            <a:ext cx="86439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- </a:t>
            </a:r>
            <a:r>
              <a:rPr lang="sk-SK" sz="3600" b="1" u="sng" dirty="0" smtClean="0"/>
              <a:t>Neprerušený kontakt s okultizmom </a:t>
            </a:r>
            <a:r>
              <a:rPr lang="sk-SK" sz="3600" b="1" dirty="0" smtClean="0"/>
              <a:t>– „Pamätajte na </a:t>
            </a:r>
            <a:r>
              <a:rPr lang="sk-SK" sz="3600" b="1" dirty="0" err="1" smtClean="0"/>
              <a:t>Lótovu</a:t>
            </a:r>
            <a:r>
              <a:rPr lang="sk-SK" sz="3600" b="1" dirty="0" smtClean="0"/>
              <a:t> ženu.“ </a:t>
            </a:r>
            <a:r>
              <a:rPr lang="sk-SK" sz="3600" b="1" dirty="0" err="1" smtClean="0"/>
              <a:t>Lk</a:t>
            </a:r>
            <a:r>
              <a:rPr lang="sk-SK" sz="3600" b="1" dirty="0" smtClean="0"/>
              <a:t> 17,32</a:t>
            </a:r>
          </a:p>
          <a:p>
            <a:r>
              <a:rPr lang="sk-SK" sz="3600" b="1" dirty="0" smtClean="0"/>
              <a:t>„Nebudeš sa klaňať ich bohom, ani uctievať ich, ani robiť ich skutky, lež bezohľadne zrúcaš ich pamätníky!“ Ex 23,24</a:t>
            </a:r>
            <a:endParaRPr lang="sk-SK" sz="3600" b="1" u="sng" dirty="0" smtClean="0"/>
          </a:p>
          <a:p>
            <a:pPr lvl="0"/>
            <a:r>
              <a:rPr lang="sk-SK" sz="3600" b="1" u="sng" dirty="0" smtClean="0"/>
              <a:t>-Nevyznanie </a:t>
            </a:r>
            <a:r>
              <a:rPr lang="sk-SK" sz="3600" b="1" u="sng" dirty="0" smtClean="0"/>
              <a:t>konkrétneho hriechu</a:t>
            </a:r>
          </a:p>
          <a:p>
            <a:r>
              <a:rPr lang="sk-SK" sz="3600" b="1" dirty="0" smtClean="0"/>
              <a:t>„Ale ak vyznávame svoje hriechy, on je verný a spravodlivý: odpustí nám hriechy a očistí nás od každej neprávosti.“ 1 </a:t>
            </a:r>
            <a:r>
              <a:rPr lang="sk-SK" sz="3600" b="1" dirty="0" err="1" smtClean="0"/>
              <a:t>Jn</a:t>
            </a:r>
            <a:r>
              <a:rPr lang="sk-SK" sz="3600" b="1" dirty="0" smtClean="0"/>
              <a:t> 1,9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0870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-1071594"/>
            <a:ext cx="8786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Keď osoba hľadá oslobodenie od démonov, môže tam byť špecifický hriech, ktorý musí nevyhnutne vyznať. Môže to byť hriech, ktorý otvoril danú osobu pre démona. V tom prípade Boh zastaví svoje oslobodenie tejto osoby  dovtedy, kým daný hriech nebude   identifikovaný a vyznaný.</a:t>
            </a:r>
          </a:p>
          <a:p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xmlns="" val="325913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14348" y="-1143032"/>
            <a:ext cx="750099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 smtClean="0"/>
              <a:t>Osoba – </a:t>
            </a:r>
            <a:r>
              <a:rPr lang="sk-SK" sz="4000" b="1" u="sng" dirty="0" smtClean="0"/>
              <a:t>Bojisko</a:t>
            </a:r>
          </a:p>
          <a:p>
            <a:endParaRPr lang="sk-SK" sz="4000" b="1" dirty="0" smtClean="0"/>
          </a:p>
          <a:p>
            <a:r>
              <a:rPr lang="sk-SK" sz="4000" b="1" dirty="0" smtClean="0"/>
              <a:t>Jedna osoba môže byť kľúčom k spaseniu celej rodiny alebo dokonca aj väčšieho spoločenstva ľudí. Alebo oslobodenie  len jedinej osoby môže otvoriť dvere k tomu, aby sa evanjelium dostalo k doposiaľ nezasiahnutej skupine ľudí.</a:t>
            </a:r>
          </a:p>
          <a:p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xmlns="" val="199634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-738664"/>
            <a:ext cx="8358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Modlitba a </a:t>
            </a:r>
            <a:r>
              <a:rPr lang="sk-SK" sz="4000" b="1" dirty="0" smtClean="0"/>
              <a:t>pôst</a:t>
            </a:r>
          </a:p>
          <a:p>
            <a:endParaRPr lang="sk-SK" sz="4000" b="1" dirty="0" smtClean="0"/>
          </a:p>
          <a:p>
            <a:r>
              <a:rPr lang="sk-SK" sz="4000" b="1" dirty="0" smtClean="0"/>
              <a:t>Môže sa stať, že keď človek neprijme oslobodenie, musíme aplikovať slová Pána Ježiša Krista z evanjelia podľa Marka 9,29 : </a:t>
            </a:r>
            <a:endParaRPr lang="sk-SK" sz="4000" b="1" dirty="0" smtClean="0"/>
          </a:p>
          <a:p>
            <a:r>
              <a:rPr lang="sk-SK" sz="4000" b="1" dirty="0" smtClean="0"/>
              <a:t>"</a:t>
            </a:r>
            <a:r>
              <a:rPr lang="sk-SK" sz="4000" b="1" dirty="0" smtClean="0"/>
              <a:t>Tento druh nemožno vyhnať ničím, iba pôstom a modlitbou."</a:t>
            </a:r>
          </a:p>
          <a:p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1779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2910" y="-1143032"/>
            <a:ext cx="764386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4000" b="1" u="sng" dirty="0" smtClean="0"/>
          </a:p>
          <a:p>
            <a:r>
              <a:rPr lang="sk-SK" sz="4000" b="1" u="sng" dirty="0" smtClean="0"/>
              <a:t>Dôležitosť slov poznania pri modlitbe za  človeka</a:t>
            </a:r>
            <a:endParaRPr lang="sk-SK" sz="4000" b="1" u="sng" dirty="0" smtClean="0"/>
          </a:p>
          <a:p>
            <a:endParaRPr lang="sk-SK" sz="4000" b="1" dirty="0" smtClean="0"/>
          </a:p>
          <a:p>
            <a:r>
              <a:rPr lang="sk-SK" sz="4000" b="1" dirty="0" smtClean="0"/>
              <a:t>Niekedy </a:t>
            </a:r>
            <a:r>
              <a:rPr lang="sk-SK" sz="4000" b="1" dirty="0" smtClean="0"/>
              <a:t>osoba, ktorá je poviazaná démonmi nepozná problém a hriech, ktorý mu bráni k oslobodeniu. V takomto prípade môže Boh cez slovo poznania vyjaviť modlitebníkom podstatu problému.</a:t>
            </a:r>
          </a:p>
          <a:p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0690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3331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38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117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5744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017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-1488018"/>
            <a:ext cx="802040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FFFF00"/>
                </a:solidFill>
              </a:rPr>
              <a:t>D</a:t>
            </a:r>
            <a:r>
              <a:rPr lang="sk-SK" sz="2800" b="1" dirty="0" smtClean="0">
                <a:solidFill>
                  <a:srgbClr val="FFFF00"/>
                </a:solidFill>
              </a:rPr>
              <a:t>émonické </a:t>
            </a:r>
            <a:r>
              <a:rPr lang="sk-SK" sz="2800" b="1" dirty="0">
                <a:solidFill>
                  <a:srgbClr val="FFFF00"/>
                </a:solidFill>
              </a:rPr>
              <a:t>útoky môžu spôsobiť pád našich vnútorných obranných múrov a ako ľudská osobnosť je podobná mestu, ktorého obranné múry treba obnovovať a spevňovať.</a:t>
            </a:r>
          </a:p>
          <a:p>
            <a:endParaRPr lang="sk-SK" sz="2800" b="1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Základné </a:t>
            </a:r>
            <a:r>
              <a:rPr lang="sk-SK" sz="2800" b="1" dirty="0">
                <a:solidFill>
                  <a:srgbClr val="FFFF00"/>
                </a:solidFill>
              </a:rPr>
              <a:t>princípy, ktoré ti pomôžu opäť postaviť tvoje obranné múry</a:t>
            </a:r>
            <a:r>
              <a:rPr lang="sk-SK" sz="2800" b="1" dirty="0" smtClean="0">
                <a:solidFill>
                  <a:srgbClr val="FFFF00"/>
                </a:solidFill>
              </a:rPr>
              <a:t>:</a:t>
            </a:r>
          </a:p>
          <a:p>
            <a:endParaRPr lang="sk-SK" sz="2800" b="1" dirty="0">
              <a:solidFill>
                <a:srgbClr val="FFFF00"/>
              </a:solidFill>
            </a:endParaRPr>
          </a:p>
          <a:p>
            <a:pPr lvl="0"/>
            <a:r>
              <a:rPr lang="sk-SK" sz="2800" b="1" dirty="0" smtClean="0"/>
              <a:t>- Ži </a:t>
            </a:r>
            <a:r>
              <a:rPr lang="sk-SK" sz="2800" b="1" dirty="0"/>
              <a:t>z Božieho Slova</a:t>
            </a:r>
          </a:p>
          <a:p>
            <a:pPr lvl="0"/>
            <a:r>
              <a:rPr lang="sk-SK" sz="2800" b="1" dirty="0" smtClean="0"/>
              <a:t>- Obleč </a:t>
            </a:r>
            <a:r>
              <a:rPr lang="sk-SK" sz="2800" b="1" dirty="0"/>
              <a:t>si plášť chvály</a:t>
            </a:r>
          </a:p>
          <a:p>
            <a:pPr lvl="0"/>
            <a:r>
              <a:rPr lang="sk-SK" sz="2800" b="1" dirty="0" smtClean="0"/>
              <a:t>- Staň </a:t>
            </a:r>
            <a:r>
              <a:rPr lang="sk-SK" sz="2800" b="1" dirty="0"/>
              <a:t>sa učeníkom</a:t>
            </a:r>
          </a:p>
          <a:p>
            <a:pPr lvl="0"/>
            <a:r>
              <a:rPr lang="sk-SK" sz="2800" b="1" dirty="0" smtClean="0"/>
              <a:t>- Pestuj </a:t>
            </a:r>
            <a:r>
              <a:rPr lang="sk-SK" sz="2800" b="1" dirty="0"/>
              <a:t>správne vzťahy</a:t>
            </a:r>
          </a:p>
          <a:p>
            <a:pPr lvl="0"/>
            <a:r>
              <a:rPr lang="sk-SK" sz="2800" b="1" dirty="0" smtClean="0"/>
              <a:t>- Buď </a:t>
            </a:r>
            <a:r>
              <a:rPr lang="sk-SK" sz="2800" b="1" dirty="0"/>
              <a:t>napĺňaný Duchom Svätým</a:t>
            </a:r>
          </a:p>
          <a:p>
            <a:pPr lvl="0"/>
            <a:r>
              <a:rPr lang="sk-SK" sz="2800" b="1" dirty="0" smtClean="0"/>
              <a:t>- Obleč </a:t>
            </a:r>
            <a:r>
              <a:rPr lang="sk-SK" sz="2800" b="1" dirty="0"/>
              <a:t>si celú Božiu výzbroj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5711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95536" y="-1251520"/>
            <a:ext cx="655272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>
                <a:solidFill>
                  <a:srgbClr val="FFFF00"/>
                </a:solidFill>
              </a:rPr>
              <a:t>3. Staň sa </a:t>
            </a:r>
            <a:r>
              <a:rPr lang="sk-SK" sz="2600" b="1" dirty="0" smtClean="0">
                <a:solidFill>
                  <a:srgbClr val="FFFF00"/>
                </a:solidFill>
              </a:rPr>
              <a:t>učeníkom</a:t>
            </a:r>
          </a:p>
          <a:p>
            <a:endParaRPr lang="sk-SK" sz="2600" b="1" dirty="0">
              <a:solidFill>
                <a:srgbClr val="FFFF00"/>
              </a:solidFill>
            </a:endParaRPr>
          </a:p>
          <a:p>
            <a:r>
              <a:rPr lang="sk-SK" sz="2600" b="1" dirty="0">
                <a:solidFill>
                  <a:srgbClr val="FFFF00"/>
                </a:solidFill>
              </a:rPr>
              <a:t>„choďte a čiňte učeníkov“ </a:t>
            </a:r>
            <a:r>
              <a:rPr lang="sk-SK" sz="2600" b="1" dirty="0" err="1">
                <a:solidFill>
                  <a:srgbClr val="FFFF00"/>
                </a:solidFill>
              </a:rPr>
              <a:t>Mt</a:t>
            </a:r>
            <a:r>
              <a:rPr lang="sk-SK" sz="2600" b="1" dirty="0">
                <a:solidFill>
                  <a:srgbClr val="FFFF00"/>
                </a:solidFill>
              </a:rPr>
              <a:t> 28,19 – Ježiš nedal príkaz robiť z ľudí „členov cirkvi či denominácie</a:t>
            </a:r>
            <a:r>
              <a:rPr lang="sk-SK" sz="2600" b="1" dirty="0" smtClean="0">
                <a:solidFill>
                  <a:srgbClr val="FFFF00"/>
                </a:solidFill>
              </a:rPr>
              <a:t>“</a:t>
            </a:r>
          </a:p>
          <a:p>
            <a:endParaRPr lang="sk-SK" sz="2600" b="1" dirty="0"/>
          </a:p>
          <a:p>
            <a:r>
              <a:rPr lang="sk-SK" sz="2600" b="1" dirty="0"/>
              <a:t>Boh nám dal „ducha moci, lásky a sebadisciplíny“ 2 </a:t>
            </a:r>
            <a:r>
              <a:rPr lang="sk-SK" sz="2600" b="1" dirty="0" err="1"/>
              <a:t>Tim</a:t>
            </a:r>
            <a:r>
              <a:rPr lang="sk-SK" sz="2600" b="1" dirty="0"/>
              <a:t> 1,7 – Sebadisciplína súvisí s </a:t>
            </a:r>
            <a:r>
              <a:rPr lang="sk-SK" sz="2600" b="1" dirty="0" err="1"/>
              <a:t>učeníctvom</a:t>
            </a:r>
            <a:r>
              <a:rPr lang="sk-SK" sz="2600" b="1" dirty="0"/>
              <a:t>. týka sa to v prvom rade pestovania osobného vzťahu </a:t>
            </a:r>
            <a:r>
              <a:rPr lang="sk-SK" sz="2600" b="1" dirty="0" smtClean="0"/>
              <a:t>s</a:t>
            </a:r>
            <a:r>
              <a:rPr lang="sk-SK" sz="2600" b="1" dirty="0"/>
              <a:t> B</a:t>
            </a:r>
            <a:r>
              <a:rPr lang="sk-SK" sz="2600" b="1" dirty="0" smtClean="0"/>
              <a:t>ohom </a:t>
            </a:r>
            <a:r>
              <a:rPr lang="sk-SK" sz="2600" b="1" dirty="0"/>
              <a:t>skrze jeho Slovo, modlitbu a sviatosti. </a:t>
            </a:r>
            <a:endParaRPr lang="sk-SK" sz="2600" b="1" dirty="0" smtClean="0"/>
          </a:p>
          <a:p>
            <a:endParaRPr lang="sk-SK" sz="2600" b="1" dirty="0">
              <a:solidFill>
                <a:srgbClr val="FF0000"/>
              </a:solidFill>
            </a:endParaRPr>
          </a:p>
          <a:p>
            <a:r>
              <a:rPr lang="sk-SK" sz="2600" b="1" dirty="0" smtClean="0">
                <a:solidFill>
                  <a:srgbClr val="FF0000"/>
                </a:solidFill>
              </a:rPr>
              <a:t>Božiemu </a:t>
            </a:r>
            <a:r>
              <a:rPr lang="sk-SK" sz="2600" b="1" dirty="0">
                <a:solidFill>
                  <a:srgbClr val="FF0000"/>
                </a:solidFill>
              </a:rPr>
              <a:t>Slovu sa máme venovať pravidelne a v tú najlepšiu časť každého dňa. Potom musíme svoje emócie, túžby a vášne a jazyk dostať pod kontrolu pomocou Ducha Svätého.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7643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23528" y="-1154162"/>
            <a:ext cx="8208911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>
                <a:solidFill>
                  <a:srgbClr val="FFFF00"/>
                </a:solidFill>
              </a:rPr>
              <a:t>4. </a:t>
            </a:r>
            <a:r>
              <a:rPr lang="sk-SK" sz="3600" b="1" u="sng" dirty="0">
                <a:solidFill>
                  <a:srgbClr val="FFFF00"/>
                </a:solidFill>
              </a:rPr>
              <a:t>Pestuj správne vzťahy </a:t>
            </a:r>
            <a:endParaRPr lang="sk-SK" sz="3600" b="1" u="sng" dirty="0" smtClean="0">
              <a:solidFill>
                <a:srgbClr val="FFFF00"/>
              </a:solidFill>
            </a:endParaRPr>
          </a:p>
          <a:p>
            <a:endParaRPr lang="sk-SK" sz="3600" b="1" dirty="0">
              <a:solidFill>
                <a:srgbClr val="FFFF00"/>
              </a:solidFill>
            </a:endParaRPr>
          </a:p>
          <a:p>
            <a:r>
              <a:rPr lang="sk-SK" sz="3600" b="1" dirty="0">
                <a:solidFill>
                  <a:srgbClr val="FFFF00"/>
                </a:solidFill>
              </a:rPr>
              <a:t>Osoba, ktorej vnútorné múry zborili démoni , potrebuje pomoc druhých kresťanov, ktorí sa postavia k nej a spolupracujú s ňou na opätovnom postavení týchto obranných múrov. </a:t>
            </a:r>
            <a:r>
              <a:rPr lang="sk-SK" sz="3600" b="1" dirty="0">
                <a:solidFill>
                  <a:srgbClr val="FFC000"/>
                </a:solidFill>
              </a:rPr>
              <a:t>Najsilnejší vplyv na naše životy majú osoby, s ktorými sme v úzkom kontakte. To znamená, že si potrebujeme starostlivo vybrať osoby, s ktorými chceme stráviť spoločný čas. </a:t>
            </a:r>
            <a:r>
              <a:rPr lang="sk-SK" sz="3600" b="1" dirty="0">
                <a:solidFill>
                  <a:srgbClr val="FFFF00"/>
                </a:solidFill>
              </a:rPr>
              <a:t>Môžeme žiť medzi neveriacimi, ale nemôžeme sa zaradiť medzi nich. Náš životný štýl sa musí vždy odlišovať od životného štýlu neveriacich.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53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95536" y="-1395536"/>
            <a:ext cx="69847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b="1" dirty="0" err="1" smtClean="0">
                <a:solidFill>
                  <a:srgbClr val="FFFF00"/>
                </a:solidFill>
              </a:rPr>
              <a:t>Hebr</a:t>
            </a:r>
            <a:r>
              <a:rPr lang="sk-SK" sz="2600" b="1" dirty="0" smtClean="0">
                <a:solidFill>
                  <a:srgbClr val="FFFF00"/>
                </a:solidFill>
              </a:rPr>
              <a:t> 10,24-25 – „Všímajme si jeden druhého, a tak sa pobádajme k láske a k dobrým skutkom. Neopúšťajme naše zhromaždenia, ako to majú niektorí vo zvyku, ale sa povzbudzujme, a to tým viac, čím viac badáte, že sa blíži ten deň. </a:t>
            </a:r>
          </a:p>
          <a:p>
            <a:endParaRPr lang="sk-SK" sz="2600" b="1" dirty="0" smtClean="0"/>
          </a:p>
          <a:p>
            <a:endParaRPr lang="sk-SK" sz="2600" b="1" dirty="0" smtClean="0"/>
          </a:p>
          <a:p>
            <a:r>
              <a:rPr lang="sk-SK" sz="2600" b="1" dirty="0" smtClean="0"/>
              <a:t>„Zlá spoločnosť kazí zlé zvyky (1 Kor 15,33). </a:t>
            </a:r>
          </a:p>
          <a:p>
            <a:r>
              <a:rPr lang="sk-SK" sz="2600" b="1" dirty="0" smtClean="0"/>
              <a:t>Ak úprimne túžiš zachovať si svoje oslobodenie, musíš prerušiť kontakty s osobami, ktoré majú na teba zlý vplyv a nájdi si priateľov, ktorí ťa povzbudia a stanú sa ti dobrým príkladom. Toto môže byť niekedy veľmi bolestné, ale Duch Svätý je tvojím pomocníkom a on ti ukáže ako to máš urobiť a ktorých osôb sa to týka a ktorých 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0414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51520" y="-1179512"/>
            <a:ext cx="864096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u="sng" dirty="0">
                <a:solidFill>
                  <a:srgbClr val="FFFF00"/>
                </a:solidFill>
              </a:rPr>
              <a:t>5. Buď neustále napĺňaný Duchom Svätým</a:t>
            </a:r>
          </a:p>
          <a:p>
            <a:r>
              <a:rPr lang="sk-SK" sz="4000" b="1" dirty="0">
                <a:solidFill>
                  <a:srgbClr val="FFFF00"/>
                </a:solidFill>
              </a:rPr>
              <a:t>Apoštol Pavol nám dáva v </a:t>
            </a:r>
            <a:r>
              <a:rPr lang="sk-SK" sz="4000" b="1" dirty="0" err="1">
                <a:solidFill>
                  <a:srgbClr val="FFFF00"/>
                </a:solidFill>
              </a:rPr>
              <a:t>Ef</a:t>
            </a:r>
            <a:r>
              <a:rPr lang="sk-SK" sz="4000" b="1" dirty="0">
                <a:solidFill>
                  <a:srgbClr val="FFFF00"/>
                </a:solidFill>
              </a:rPr>
              <a:t> 5,18 dva pokyny: „Neopíjajte sa vínom.“ a „Buďte naplnení Svätým Duchom“. </a:t>
            </a:r>
            <a:r>
              <a:rPr lang="sk-SK" sz="4000" b="1" dirty="0"/>
              <a:t>Väčšina kresťanov by priznala, že nie je správne opíjať sa alkoholickými nápojmi, ale koľko je tých, ktorí veria, že rovnako nesprávne je, ak osoba nie je naplnená Duchom Svätým?</a:t>
            </a:r>
          </a:p>
          <a:p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xmlns="" val="276143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85720" y="-785842"/>
            <a:ext cx="850112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2800" b="1" u="sng" dirty="0" smtClean="0">
                <a:solidFill>
                  <a:srgbClr val="FFFF00"/>
                </a:solidFill>
              </a:rPr>
              <a:t>Obleč si celú Božiu výzbroj </a:t>
            </a:r>
            <a:r>
              <a:rPr lang="sk-SK" sz="2800" b="1" u="sng" dirty="0" err="1" smtClean="0">
                <a:solidFill>
                  <a:srgbClr val="FFFF00"/>
                </a:solidFill>
              </a:rPr>
              <a:t>Ef</a:t>
            </a:r>
            <a:r>
              <a:rPr lang="sk-SK" sz="2800" b="1" u="sng" dirty="0" smtClean="0">
                <a:solidFill>
                  <a:srgbClr val="FFFF00"/>
                </a:solidFill>
              </a:rPr>
              <a:t> </a:t>
            </a:r>
            <a:r>
              <a:rPr lang="sk-SK" sz="2800" b="1" u="sng" dirty="0" smtClean="0">
                <a:solidFill>
                  <a:srgbClr val="FFFF00"/>
                </a:solidFill>
              </a:rPr>
              <a:t>6,13-18</a:t>
            </a:r>
          </a:p>
          <a:p>
            <a:pPr lvl="0"/>
            <a:endParaRPr lang="sk-SK" sz="2800" b="1" dirty="0" smtClean="0">
              <a:solidFill>
                <a:srgbClr val="FFFF00"/>
              </a:solidFill>
            </a:endParaRPr>
          </a:p>
          <a:p>
            <a:pPr lvl="0"/>
            <a:r>
              <a:rPr lang="sk-SK" sz="2800" b="1" u="sng" dirty="0" smtClean="0">
                <a:solidFill>
                  <a:srgbClr val="FFFF00"/>
                </a:solidFill>
              </a:rPr>
              <a:t>Opasok pravdy </a:t>
            </a:r>
            <a:r>
              <a:rPr lang="sk-SK" sz="2800" b="1" dirty="0" smtClean="0">
                <a:solidFill>
                  <a:srgbClr val="FFFF00"/>
                </a:solidFill>
              </a:rPr>
              <a:t>– (Božie Slovo)</a:t>
            </a:r>
          </a:p>
          <a:p>
            <a:pPr lvl="0"/>
            <a:r>
              <a:rPr lang="sk-SK" sz="2800" b="1" u="sng" dirty="0" smtClean="0">
                <a:solidFill>
                  <a:srgbClr val="FFFF00"/>
                </a:solidFill>
              </a:rPr>
              <a:t>Pancier spravodlivosti </a:t>
            </a:r>
            <a:r>
              <a:rPr lang="sk-SK" sz="2800" b="1" dirty="0" smtClean="0">
                <a:solidFill>
                  <a:srgbClr val="FFFF00"/>
                </a:solidFill>
              </a:rPr>
              <a:t>– pancier chráni srdce, kde si najzraniteľnejší. </a:t>
            </a:r>
            <a:r>
              <a:rPr lang="sk-SK" sz="2800" b="1" dirty="0" smtClean="0">
                <a:solidFill>
                  <a:srgbClr val="FFFF00"/>
                </a:solidFill>
              </a:rPr>
              <a:t>Chráň </a:t>
            </a:r>
            <a:r>
              <a:rPr lang="sk-SK" sz="2800" b="1" dirty="0" smtClean="0">
                <a:solidFill>
                  <a:srgbClr val="FFFF00"/>
                </a:solidFill>
              </a:rPr>
              <a:t>si Krista v srdci</a:t>
            </a:r>
          </a:p>
          <a:p>
            <a:pPr lvl="0"/>
            <a:r>
              <a:rPr lang="sk-SK" sz="2800" b="1" u="sng" dirty="0" smtClean="0">
                <a:solidFill>
                  <a:srgbClr val="FFFF00"/>
                </a:solidFill>
              </a:rPr>
              <a:t>Obuv hotovosti evanjelia pokoja </a:t>
            </a:r>
            <a:r>
              <a:rPr lang="sk-SK" sz="2800" b="1" dirty="0" smtClean="0">
                <a:solidFill>
                  <a:srgbClr val="FFFF00"/>
                </a:solidFill>
              </a:rPr>
              <a:t>– obuv spôsobuje pohyb. Musíš byť Bohu k </a:t>
            </a:r>
            <a:r>
              <a:rPr lang="sk-SK" sz="2800" b="1" dirty="0" err="1" smtClean="0">
                <a:solidFill>
                  <a:srgbClr val="FFFF00"/>
                </a:solidFill>
              </a:rPr>
              <a:t>dispozíciiv</a:t>
            </a:r>
            <a:r>
              <a:rPr lang="sk-SK" sz="2800" b="1" dirty="0" smtClean="0">
                <a:solidFill>
                  <a:srgbClr val="FFFF00"/>
                </a:solidFill>
              </a:rPr>
              <a:t> každom čase, na každom mieste a pripravený sa zdieľať s evanjeliom Ježiša Krista s tými, ktorých ti do cesty postaví Boh</a:t>
            </a:r>
          </a:p>
          <a:p>
            <a:pPr lvl="0"/>
            <a:r>
              <a:rPr lang="sk-SK" sz="2800" b="1" u="sng" dirty="0" smtClean="0">
                <a:solidFill>
                  <a:srgbClr val="FFFF00"/>
                </a:solidFill>
              </a:rPr>
              <a:t>Štít viery </a:t>
            </a:r>
            <a:r>
              <a:rPr lang="sk-SK" sz="2800" b="1" dirty="0" smtClean="0">
                <a:solidFill>
                  <a:srgbClr val="FFFF00"/>
                </a:solidFill>
              </a:rPr>
              <a:t>– používaj svoju vieru ako štít na ochranu svojho ducha, duše i tela</a:t>
            </a:r>
          </a:p>
          <a:p>
            <a:pPr lvl="0"/>
            <a:r>
              <a:rPr lang="sk-SK" sz="2800" b="1" u="sng" dirty="0" smtClean="0">
                <a:solidFill>
                  <a:srgbClr val="FF0000"/>
                </a:solidFill>
              </a:rPr>
              <a:t>Prilba spasenia </a:t>
            </a:r>
            <a:r>
              <a:rPr lang="sk-SK" sz="2800" b="1" dirty="0" smtClean="0">
                <a:solidFill>
                  <a:srgbClr val="FF0000"/>
                </a:solidFill>
              </a:rPr>
              <a:t>– prilba chráni hlavu, t.j. myseľ</a:t>
            </a:r>
          </a:p>
          <a:p>
            <a:pPr lvl="0"/>
            <a:r>
              <a:rPr lang="sk-SK" sz="2800" b="1" u="sng" dirty="0" smtClean="0">
                <a:solidFill>
                  <a:srgbClr val="FF0000"/>
                </a:solidFill>
              </a:rPr>
              <a:t>Meč ducha </a:t>
            </a:r>
            <a:r>
              <a:rPr lang="sk-SK" sz="2800" b="1" dirty="0" smtClean="0">
                <a:solidFill>
                  <a:srgbClr val="FF0000"/>
                </a:solidFill>
              </a:rPr>
              <a:t>– Božie Slovo sa stáva mečom, keď ho vyslovíš vo viere svojimi ústami. Ježiš satanovi: „je napísané“ Rob podobne.</a:t>
            </a:r>
          </a:p>
          <a:p>
            <a:r>
              <a:rPr lang="sk-SK" sz="2800" b="1" dirty="0" smtClean="0"/>
              <a:t> </a:t>
            </a:r>
          </a:p>
          <a:p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3897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00034" y="-1154162"/>
            <a:ext cx="778674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 smtClean="0">
                <a:solidFill>
                  <a:srgbClr val="FFFF00"/>
                </a:solidFill>
              </a:rPr>
              <a:t>Zhrnutie všetkých pravidiel duchovného boja nájdeme v Mt16,24-25</a:t>
            </a:r>
            <a:r>
              <a:rPr lang="sk-SK" sz="2800" b="1" u="sng" dirty="0" smtClean="0">
                <a:solidFill>
                  <a:srgbClr val="FFFF00"/>
                </a:solidFill>
              </a:rPr>
              <a:t>:</a:t>
            </a:r>
          </a:p>
          <a:p>
            <a:endParaRPr lang="sk-SK" sz="2800" b="1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„Potom Ježiš povedal svojim učeníkom: "Kto chce ísť za mnou, nech zaprie sám seba, vezme svoj kríž a nasleduje ma. Lebo kto by si chcel život zachrániť, stratí ho, ale kto stratí svoj život pre mňa, nájde ho.“ </a:t>
            </a:r>
            <a:r>
              <a:rPr lang="sk-SK" sz="2800" b="1" dirty="0" err="1" smtClean="0">
                <a:solidFill>
                  <a:srgbClr val="FFFF00"/>
                </a:solidFill>
              </a:rPr>
              <a:t>Mt</a:t>
            </a:r>
            <a:r>
              <a:rPr lang="sk-SK" sz="2800" b="1" dirty="0" smtClean="0">
                <a:solidFill>
                  <a:srgbClr val="FFFF00"/>
                </a:solidFill>
              </a:rPr>
              <a:t> 16,24-25</a:t>
            </a:r>
          </a:p>
          <a:p>
            <a:r>
              <a:rPr lang="sk-SK" sz="2800" b="1" dirty="0" smtClean="0">
                <a:solidFill>
                  <a:schemeClr val="bg2">
                    <a:lumMod val="10000"/>
                  </a:schemeClr>
                </a:solidFill>
              </a:rPr>
              <a:t>Je potrebné, aby každý z nás aplikoval kríž na svoje ego:</a:t>
            </a:r>
          </a:p>
          <a:p>
            <a:r>
              <a:rPr lang="sk-SK" sz="2800" b="1" dirty="0" smtClean="0">
                <a:solidFill>
                  <a:schemeClr val="bg2">
                    <a:lumMod val="10000"/>
                  </a:schemeClr>
                </a:solidFill>
              </a:rPr>
              <a:t>„Už nežijem ja, ale vo mne žije Kristus. Ale život, ktorý teraz žijem v tele, žijem vo viere v Božieho Syna, ktorý ma miluje a vydal seba samého za mňa.“ Gal 2,20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7685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683568"/>
            <a:ext cx="9144000" cy="9757317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-1214470"/>
            <a:ext cx="807249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 smtClean="0">
                <a:solidFill>
                  <a:srgbClr val="FFFF00"/>
                </a:solidFill>
              </a:rPr>
              <a:t>Prečo nie sú niektorí ľudia oslobodení</a:t>
            </a:r>
            <a:r>
              <a:rPr lang="sk-SK" sz="2800" b="1" u="sng" dirty="0" smtClean="0">
                <a:solidFill>
                  <a:srgbClr val="FFFF00"/>
                </a:solidFill>
              </a:rPr>
              <a:t>?</a:t>
            </a:r>
          </a:p>
          <a:p>
            <a:endParaRPr lang="sk-SK" sz="2800" b="1" u="sng" dirty="0" smtClean="0">
              <a:solidFill>
                <a:srgbClr val="FFFF00"/>
              </a:solidFill>
            </a:endParaRPr>
          </a:p>
          <a:p>
            <a:r>
              <a:rPr lang="sk-SK" sz="2800" b="1" u="sng" dirty="0" smtClean="0">
                <a:solidFill>
                  <a:srgbClr val="FFFF00"/>
                </a:solidFill>
              </a:rPr>
              <a:t>-Nedostatočne </a:t>
            </a:r>
            <a:r>
              <a:rPr lang="sk-SK" sz="2800" b="1" u="sng" dirty="0" smtClean="0">
                <a:solidFill>
                  <a:srgbClr val="FFFF00"/>
                </a:solidFill>
              </a:rPr>
              <a:t>konali pokánie</a:t>
            </a:r>
          </a:p>
          <a:p>
            <a:r>
              <a:rPr lang="sk-SK" sz="2800" b="1" dirty="0" smtClean="0">
                <a:solidFill>
                  <a:srgbClr val="FFFF00"/>
                </a:solidFill>
              </a:rPr>
              <a:t> </a:t>
            </a:r>
            <a:r>
              <a:rPr lang="sk-SK" sz="2800" b="1" u="sng" dirty="0" smtClean="0">
                <a:solidFill>
                  <a:srgbClr val="FFFF00"/>
                </a:solidFill>
              </a:rPr>
              <a:t>- Nedostatok </a:t>
            </a:r>
            <a:r>
              <a:rPr lang="sk-SK" sz="2800" b="1" u="sng" dirty="0" smtClean="0">
                <a:solidFill>
                  <a:srgbClr val="FFFF00"/>
                </a:solidFill>
              </a:rPr>
              <a:t>zúfalstva</a:t>
            </a:r>
            <a:endParaRPr lang="sk-SK" sz="2800" b="1" dirty="0" smtClean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– </a:t>
            </a:r>
            <a:r>
              <a:rPr lang="sk-SK" sz="2800" b="1" dirty="0" smtClean="0">
                <a:solidFill>
                  <a:srgbClr val="FFFF00"/>
                </a:solidFill>
              </a:rPr>
              <a:t>„Pane, zachráň ma“ – nespoliehaš sa len na svoje sily</a:t>
            </a:r>
          </a:p>
          <a:p>
            <a:endParaRPr lang="sk-SK" sz="2800" dirty="0" smtClean="0"/>
          </a:p>
          <a:p>
            <a:pPr>
              <a:buFontTx/>
              <a:buChar char="-"/>
            </a:pPr>
            <a:r>
              <a:rPr lang="sk-SK" sz="2800" b="1" u="sng" dirty="0" smtClean="0"/>
              <a:t>Túžba </a:t>
            </a:r>
            <a:r>
              <a:rPr lang="sk-SK" sz="2800" b="1" u="sng" dirty="0" smtClean="0"/>
              <a:t>po pozornosti </a:t>
            </a:r>
            <a:r>
              <a:rPr lang="sk-SK" sz="2800" b="1" dirty="0" smtClean="0"/>
              <a:t>–</a:t>
            </a:r>
          </a:p>
          <a:p>
            <a:r>
              <a:rPr lang="sk-SK" sz="2800" b="1" dirty="0" smtClean="0"/>
              <a:t> </a:t>
            </a:r>
            <a:r>
              <a:rPr lang="sk-SK" sz="2800" b="1" dirty="0" smtClean="0"/>
              <a:t>ľudia ,ktorí sa STÁLE cítia ignorovaní alebo nedôležití. Chcú byť v strede záujmu. Riešite ich problém, modlíte sa za nich, ich to teší, váš záujem, ale keď sú oslobodení, opäť nie sú v strede záujmu a hľadajú ďalšie problémy, len aby boli v strede záujmu iných. V skutočnosti nechcú byť oslobodení, lebo túžia len po pozornosti ľudí. Podobajú sa ženám, ktoré opisuje Pavol: „ktoré sa stále učia, a nikdy nie sú schopné spoznať pravdu.“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670353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276</Words>
  <Application>Microsoft Office PowerPoint</Application>
  <PresentationFormat>Prezentácia na obrazovke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Sobino</dc:creator>
  <cp:lastModifiedBy>Martin</cp:lastModifiedBy>
  <cp:revision>16</cp:revision>
  <dcterms:created xsi:type="dcterms:W3CDTF">2015-05-21T21:27:02Z</dcterms:created>
  <dcterms:modified xsi:type="dcterms:W3CDTF">2015-05-22T07:29:27Z</dcterms:modified>
</cp:coreProperties>
</file>