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58DC8-88CA-4A97-923C-83906E2223F2}" type="datetimeFigureOut">
              <a:rPr lang="sk-SK" smtClean="0"/>
              <a:pPr/>
              <a:t>16. 4. 2015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3FEDF-8CB6-4CEE-A9D8-DA461497241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 descr="spiritual warfa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4000496" y="857232"/>
            <a:ext cx="44284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 smtClean="0"/>
              <a:t>DUCHOVNÝ BOJ (3.)</a:t>
            </a:r>
          </a:p>
          <a:p>
            <a:endParaRPr lang="sk-SK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285984" y="285728"/>
            <a:ext cx="685801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u="sng" dirty="0" smtClean="0">
                <a:solidFill>
                  <a:srgbClr val="FFFF00"/>
                </a:solidFill>
              </a:rPr>
              <a:t>Démoni napádajú fyzické telo </a:t>
            </a:r>
          </a:p>
          <a:p>
            <a:r>
              <a:rPr lang="sk-SK" sz="2800" b="1" u="sng" dirty="0" smtClean="0">
                <a:solidFill>
                  <a:srgbClr val="FFFF00"/>
                </a:solidFill>
              </a:rPr>
              <a:t> </a:t>
            </a:r>
            <a:r>
              <a:rPr lang="sk-SK" sz="2800" b="1" u="sng" dirty="0" smtClean="0">
                <a:solidFill>
                  <a:srgbClr val="FFFF00"/>
                </a:solidFill>
              </a:rPr>
              <a:t>Démon únavy</a:t>
            </a:r>
          </a:p>
          <a:p>
            <a:endParaRPr lang="sk-SK" sz="2800" b="1" dirty="0" smtClean="0">
              <a:solidFill>
                <a:srgbClr val="FFFF00"/>
              </a:solidFill>
            </a:endParaRPr>
          </a:p>
          <a:p>
            <a:r>
              <a:rPr lang="sk-SK" sz="2800" b="1" dirty="0" smtClean="0">
                <a:solidFill>
                  <a:srgbClr val="FFFF00"/>
                </a:solidFill>
              </a:rPr>
              <a:t>Ak ste často unavený na to, aby ste sa modlili alebo čítali Bibliu, niekedy to môže spôsobovať démon únavy . ide o neprirodzenú ospalosť. Prorok Izaiáš hovorí  o „ duchu hlbokého spánku“  alebo „závratu“(</a:t>
            </a:r>
            <a:r>
              <a:rPr lang="sk-SK" sz="2800" b="1" dirty="0" err="1" smtClean="0">
                <a:solidFill>
                  <a:srgbClr val="FFFF00"/>
                </a:solidFill>
              </a:rPr>
              <a:t>Iz</a:t>
            </a:r>
            <a:r>
              <a:rPr lang="sk-SK" sz="2800" b="1" dirty="0" smtClean="0">
                <a:solidFill>
                  <a:srgbClr val="FFFF00"/>
                </a:solidFill>
              </a:rPr>
              <a:t> 29,10) Stáva sa, že keď si kresťan zaumieni o desiatej večer sa ísť modliť, už o štvrť na jedenásť spí., ale tá istá osoba môže byť schopná pozerať TV v tom istom čas až ranných hodín. </a:t>
            </a:r>
          </a:p>
          <a:p>
            <a:endParaRPr lang="sk-SK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500298" y="357166"/>
            <a:ext cx="664370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u="sng" dirty="0" smtClean="0">
                <a:solidFill>
                  <a:srgbClr val="FFFF00"/>
                </a:solidFill>
              </a:rPr>
              <a:t>Človek ako preborené mesto</a:t>
            </a:r>
          </a:p>
          <a:p>
            <a:endParaRPr lang="sk-SK" sz="3600" b="1" dirty="0" smtClean="0">
              <a:solidFill>
                <a:srgbClr val="FFFF00"/>
              </a:solidFill>
            </a:endParaRPr>
          </a:p>
          <a:p>
            <a:endParaRPr lang="sk-SK" sz="3600" b="1" dirty="0" smtClean="0">
              <a:solidFill>
                <a:srgbClr val="FFFF00"/>
              </a:solidFill>
            </a:endParaRPr>
          </a:p>
          <a:p>
            <a:r>
              <a:rPr lang="sk-SK" sz="3600" b="1" dirty="0" smtClean="0">
                <a:solidFill>
                  <a:srgbClr val="FFFF00"/>
                </a:solidFill>
              </a:rPr>
              <a:t>Šalamún </a:t>
            </a:r>
            <a:r>
              <a:rPr lang="sk-SK" sz="3600" b="1" dirty="0" smtClean="0">
                <a:solidFill>
                  <a:srgbClr val="FFFF00"/>
                </a:solidFill>
              </a:rPr>
              <a:t>prirovnáva osobnosť človeka k mestu, ktorého všetky múry boli zborené. Táto osoba, tak ako ju opisuje Šalamún, nemá vnútorný obranný mechanizmus.</a:t>
            </a:r>
          </a:p>
          <a:p>
            <a:r>
              <a:rPr lang="sk-SK" sz="3600" b="1" i="1" dirty="0" smtClean="0">
                <a:solidFill>
                  <a:srgbClr val="FFFF00"/>
                </a:solidFill>
              </a:rPr>
              <a:t>„Preborené mesto, bez múru je muž, ktorý neovláda svojho ducha.“</a:t>
            </a:r>
            <a:r>
              <a:rPr lang="sk-SK" sz="3600" b="1" dirty="0" smtClean="0">
                <a:solidFill>
                  <a:srgbClr val="FFFF00"/>
                </a:solidFill>
              </a:rPr>
              <a:t> Príslovia 25,28</a:t>
            </a:r>
          </a:p>
          <a:p>
            <a:endParaRPr lang="sk-SK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714612" y="571480"/>
            <a:ext cx="592935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 smtClean="0">
                <a:solidFill>
                  <a:srgbClr val="FFFF00"/>
                </a:solidFill>
              </a:rPr>
              <a:t>Napr. osobnosť narkomana je tak výrazne zničená, že démoni každého druhu môžu slobodne prísť a odísť. V jeho osobnosti neostali žiadne obranné múry, ktoré by zabránili vstupu démonov.</a:t>
            </a:r>
          </a:p>
          <a:p>
            <a:endParaRPr lang="sk-SK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857488" y="357166"/>
            <a:ext cx="6000792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u="sng" dirty="0" smtClean="0">
                <a:solidFill>
                  <a:srgbClr val="FFFF00"/>
                </a:solidFill>
              </a:rPr>
              <a:t>Démoni pracujú v </a:t>
            </a:r>
            <a:r>
              <a:rPr lang="sk-SK" sz="4000" b="1" u="sng" dirty="0" smtClean="0">
                <a:solidFill>
                  <a:srgbClr val="FFFF00"/>
                </a:solidFill>
              </a:rPr>
              <a:t>gangoch </a:t>
            </a:r>
          </a:p>
          <a:p>
            <a:endParaRPr lang="sk-SK" sz="3200" b="1" dirty="0" smtClean="0">
              <a:solidFill>
                <a:srgbClr val="FFFF00"/>
              </a:solidFill>
            </a:endParaRPr>
          </a:p>
          <a:p>
            <a:r>
              <a:rPr lang="sk-SK" sz="3600" b="1" dirty="0" smtClean="0">
                <a:solidFill>
                  <a:srgbClr val="FFFF00"/>
                </a:solidFill>
              </a:rPr>
              <a:t>Najskôr príde démon otvárač, ktorý následne vpustí ostatných</a:t>
            </a:r>
            <a:r>
              <a:rPr lang="sk-SK" sz="3600" b="1" dirty="0" smtClean="0">
                <a:solidFill>
                  <a:srgbClr val="FFFF00"/>
                </a:solidFill>
              </a:rPr>
              <a:t>. Jedným </a:t>
            </a:r>
            <a:r>
              <a:rPr lang="sk-SK" sz="3600" b="1" dirty="0" smtClean="0">
                <a:solidFill>
                  <a:srgbClr val="FFFF00"/>
                </a:solidFill>
              </a:rPr>
              <a:t>z najbežnejších otváračov dverí pre démonov je odmietnutie – vedomie, že osoba  je nechcená, nemilovaná a nedôležitá ,bezvýznamná.</a:t>
            </a:r>
          </a:p>
          <a:p>
            <a:endParaRPr lang="sk-SK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857489" y="1071546"/>
            <a:ext cx="628651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 smtClean="0">
                <a:solidFill>
                  <a:srgbClr val="FFFF00"/>
                </a:solidFill>
              </a:rPr>
              <a:t>Démoni, ktorí pôsobia v oblasti jazyka: </a:t>
            </a:r>
            <a:endParaRPr lang="sk-SK" sz="4000" b="1" dirty="0" smtClean="0">
              <a:solidFill>
                <a:srgbClr val="FFFF00"/>
              </a:solidFill>
            </a:endParaRPr>
          </a:p>
          <a:p>
            <a:endParaRPr lang="sk-SK" sz="4000" dirty="0" smtClean="0">
              <a:solidFill>
                <a:srgbClr val="FFFF00"/>
              </a:solidFill>
            </a:endParaRPr>
          </a:p>
          <a:p>
            <a:r>
              <a:rPr lang="sk-SK" sz="4000" dirty="0" smtClean="0">
                <a:solidFill>
                  <a:srgbClr val="FFFF00"/>
                </a:solidFill>
              </a:rPr>
              <a:t>-preháňanie</a:t>
            </a:r>
          </a:p>
          <a:p>
            <a:pPr>
              <a:buFontTx/>
              <a:buChar char="-"/>
            </a:pPr>
            <a:r>
              <a:rPr lang="sk-SK" sz="4000" dirty="0" smtClean="0">
                <a:solidFill>
                  <a:srgbClr val="FFFF00"/>
                </a:solidFill>
              </a:rPr>
              <a:t>zveličovanie</a:t>
            </a:r>
          </a:p>
          <a:p>
            <a:pPr>
              <a:buFontTx/>
              <a:buChar char="-"/>
            </a:pPr>
            <a:r>
              <a:rPr lang="sk-SK" sz="4000" dirty="0" smtClean="0">
                <a:solidFill>
                  <a:srgbClr val="FFFF00"/>
                </a:solidFill>
              </a:rPr>
              <a:t>Klebety</a:t>
            </a:r>
          </a:p>
          <a:p>
            <a:pPr>
              <a:buFontTx/>
              <a:buChar char="-"/>
            </a:pPr>
            <a:r>
              <a:rPr lang="sk-SK" sz="4000" dirty="0" smtClean="0">
                <a:solidFill>
                  <a:srgbClr val="FFFF00"/>
                </a:solidFill>
              </a:rPr>
              <a:t>k</a:t>
            </a:r>
            <a:r>
              <a:rPr lang="sk-SK" sz="4000" dirty="0" smtClean="0">
                <a:solidFill>
                  <a:srgbClr val="FFFF00"/>
                </a:solidFill>
              </a:rPr>
              <a:t>ritizovanie</a:t>
            </a:r>
          </a:p>
          <a:p>
            <a:pPr>
              <a:buFontTx/>
              <a:buChar char="-"/>
            </a:pPr>
            <a:r>
              <a:rPr lang="sk-SK" sz="4000" dirty="0" smtClean="0">
                <a:solidFill>
                  <a:srgbClr val="FFFF00"/>
                </a:solidFill>
              </a:rPr>
              <a:t> osočovanie</a:t>
            </a:r>
            <a:endParaRPr lang="sk-SK" sz="4000" dirty="0" smtClean="0">
              <a:solidFill>
                <a:srgbClr val="FFFF00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714612" y="714356"/>
            <a:ext cx="60722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000" b="1" u="sng" dirty="0" smtClean="0">
                <a:solidFill>
                  <a:srgbClr val="FFFF00"/>
                </a:solidFill>
              </a:rPr>
              <a:t>Sexuálna túžba ako satanov hlavný </a:t>
            </a:r>
            <a:r>
              <a:rPr lang="sk-SK" sz="3000" b="1" u="sng" dirty="0" smtClean="0">
                <a:solidFill>
                  <a:srgbClr val="FFFF00"/>
                </a:solidFill>
              </a:rPr>
              <a:t>terč</a:t>
            </a:r>
          </a:p>
          <a:p>
            <a:endParaRPr lang="sk-SK" sz="3000" b="1" dirty="0" smtClean="0">
              <a:solidFill>
                <a:srgbClr val="FFFF00"/>
              </a:solidFill>
            </a:endParaRPr>
          </a:p>
          <a:p>
            <a:pPr lvl="0"/>
            <a:r>
              <a:rPr lang="sk-SK" sz="3000" b="1" dirty="0" smtClean="0">
                <a:solidFill>
                  <a:srgbClr val="FFFF00"/>
                </a:solidFill>
              </a:rPr>
              <a:t>Sebaukájanie, , pornografia, smilstvo (spáchané očami – hovoril o ňom Ježiš – „</a:t>
            </a:r>
            <a:r>
              <a:rPr lang="sk-SK" sz="3000" b="1" i="1" dirty="0" smtClean="0">
                <a:solidFill>
                  <a:srgbClr val="FFFF00"/>
                </a:solidFill>
              </a:rPr>
              <a:t>No ja vám hovorím: Každý, kto na ženu hľadí žiadostivo, už s ňou scudzoložil vo svojom srdci.</a:t>
            </a:r>
            <a:r>
              <a:rPr lang="sk-SK" sz="3000" b="1" dirty="0" smtClean="0">
                <a:solidFill>
                  <a:srgbClr val="FFFF00"/>
                </a:solidFill>
              </a:rPr>
              <a:t> „ </a:t>
            </a:r>
            <a:endParaRPr lang="sk-SK" sz="3000" b="1" dirty="0" smtClean="0">
              <a:solidFill>
                <a:srgbClr val="FFFF00"/>
              </a:solidFill>
            </a:endParaRPr>
          </a:p>
          <a:p>
            <a:pPr lvl="0"/>
            <a:r>
              <a:rPr lang="sk-SK" sz="3000" b="1" dirty="0" err="1" smtClean="0">
                <a:solidFill>
                  <a:srgbClr val="FFFF00"/>
                </a:solidFill>
              </a:rPr>
              <a:t>Mt</a:t>
            </a:r>
            <a:r>
              <a:rPr lang="sk-SK" sz="3000" b="1" dirty="0" smtClean="0">
                <a:solidFill>
                  <a:srgbClr val="FFFF00"/>
                </a:solidFill>
              </a:rPr>
              <a:t> </a:t>
            </a:r>
            <a:r>
              <a:rPr lang="sk-SK" sz="3000" b="1" dirty="0" smtClean="0">
                <a:solidFill>
                  <a:srgbClr val="FFFF00"/>
                </a:solidFill>
              </a:rPr>
              <a:t>5,28), </a:t>
            </a:r>
          </a:p>
          <a:p>
            <a:pPr lvl="0"/>
            <a:r>
              <a:rPr lang="sk-SK" sz="3000" b="1" dirty="0" smtClean="0">
                <a:solidFill>
                  <a:srgbClr val="FFFF00"/>
                </a:solidFill>
              </a:rPr>
              <a:t>cudzoložstvo, homosexualita, zženštilosť a iné perverzity:“ </a:t>
            </a:r>
            <a:r>
              <a:rPr lang="sk-SK" sz="3000" b="1" i="1" dirty="0" smtClean="0">
                <a:solidFill>
                  <a:srgbClr val="FFFF00"/>
                </a:solidFill>
              </a:rPr>
              <a:t>lebo to, čo oni potajomky robia, je hanba aj hovoriť. </a:t>
            </a:r>
            <a:r>
              <a:rPr lang="sk-SK" sz="3000" b="1" dirty="0" smtClean="0">
                <a:solidFill>
                  <a:srgbClr val="FFFF00"/>
                </a:solidFill>
              </a:rPr>
              <a:t>„ </a:t>
            </a:r>
            <a:r>
              <a:rPr lang="sk-SK" sz="3000" b="1" dirty="0" err="1" smtClean="0">
                <a:solidFill>
                  <a:srgbClr val="FFFF00"/>
                </a:solidFill>
              </a:rPr>
              <a:t>Ef</a:t>
            </a:r>
            <a:r>
              <a:rPr lang="sk-SK" sz="3000" b="1" dirty="0" smtClean="0">
                <a:solidFill>
                  <a:srgbClr val="FFFF00"/>
                </a:solidFill>
              </a:rPr>
              <a:t> 5,12</a:t>
            </a:r>
          </a:p>
          <a:p>
            <a:endParaRPr lang="sk-SK" sz="3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928926" y="1071546"/>
            <a:ext cx="592935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u="sng" dirty="0" smtClean="0">
                <a:solidFill>
                  <a:srgbClr val="FFFF00"/>
                </a:solidFill>
              </a:rPr>
              <a:t>Telesné </a:t>
            </a:r>
            <a:r>
              <a:rPr lang="sk-SK" sz="3600" b="1" u="sng" dirty="0" smtClean="0">
                <a:solidFill>
                  <a:srgbClr val="FFFF00"/>
                </a:solidFill>
              </a:rPr>
              <a:t>chute</a:t>
            </a:r>
          </a:p>
          <a:p>
            <a:endParaRPr lang="sk-SK" sz="3600" b="1" dirty="0" smtClean="0">
              <a:solidFill>
                <a:srgbClr val="FFFF00"/>
              </a:solidFill>
            </a:endParaRPr>
          </a:p>
          <a:p>
            <a:pPr lvl="0"/>
            <a:r>
              <a:rPr lang="sk-SK" sz="3600" b="1" u="sng" dirty="0" smtClean="0">
                <a:solidFill>
                  <a:srgbClr val="FFFF00"/>
                </a:solidFill>
              </a:rPr>
              <a:t>Démon obžerstva </a:t>
            </a:r>
            <a:r>
              <a:rPr lang="sk-SK" sz="3600" b="1" dirty="0" smtClean="0">
                <a:solidFill>
                  <a:srgbClr val="FFFF00"/>
                </a:solidFill>
              </a:rPr>
              <a:t>–„Či teda jete, či pijete, či čokoľvek iné robíte všetko robte na Božiu slávu.“  1 Kor 10,31 </a:t>
            </a:r>
            <a:endParaRPr lang="sk-SK" sz="3600" b="1" dirty="0" smtClean="0">
              <a:solidFill>
                <a:srgbClr val="FFFF00"/>
              </a:solidFill>
            </a:endParaRPr>
          </a:p>
          <a:p>
            <a:pPr lvl="0"/>
            <a:endParaRPr lang="sk-SK" sz="3600" b="1" dirty="0" smtClean="0">
              <a:solidFill>
                <a:srgbClr val="FFFF00"/>
              </a:solidFill>
            </a:endParaRPr>
          </a:p>
          <a:p>
            <a:pPr lvl="0"/>
            <a:r>
              <a:rPr lang="sk-SK" sz="3600" b="1" dirty="0" smtClean="0">
                <a:solidFill>
                  <a:srgbClr val="FFFF00"/>
                </a:solidFill>
              </a:rPr>
              <a:t>Je </a:t>
            </a:r>
            <a:r>
              <a:rPr lang="sk-SK" sz="3600" b="1" dirty="0" smtClean="0">
                <a:solidFill>
                  <a:srgbClr val="FFFF00"/>
                </a:solidFill>
              </a:rPr>
              <a:t>možné </a:t>
            </a:r>
            <a:r>
              <a:rPr lang="sk-SK" sz="3600" b="1" dirty="0" err="1" smtClean="0">
                <a:solidFill>
                  <a:srgbClr val="FFFF00"/>
                </a:solidFill>
              </a:rPr>
              <a:t>prejédať</a:t>
            </a:r>
            <a:r>
              <a:rPr lang="sk-SK" sz="3600" b="1" dirty="0" smtClean="0">
                <a:solidFill>
                  <a:srgbClr val="FFFF00"/>
                </a:solidFill>
              </a:rPr>
              <a:t> sa k Božej sláve?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357422" y="428604"/>
            <a:ext cx="650085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600" b="1" u="sng" dirty="0" smtClean="0">
                <a:solidFill>
                  <a:srgbClr val="FFFF00"/>
                </a:solidFill>
              </a:rPr>
              <a:t>Démoni nemocí a </a:t>
            </a:r>
            <a:r>
              <a:rPr lang="sk-SK" sz="2600" b="1" u="sng" dirty="0" smtClean="0">
                <a:solidFill>
                  <a:srgbClr val="FFFF00"/>
                </a:solidFill>
              </a:rPr>
              <a:t>chorôb</a:t>
            </a:r>
          </a:p>
          <a:p>
            <a:endParaRPr lang="sk-SK" sz="2600" b="1" dirty="0" smtClean="0">
              <a:solidFill>
                <a:srgbClr val="FFFF00"/>
              </a:solidFill>
            </a:endParaRPr>
          </a:p>
          <a:p>
            <a:r>
              <a:rPr lang="sk-SK" sz="2600" b="1" dirty="0" smtClean="0">
                <a:solidFill>
                  <a:srgbClr val="FFFF00"/>
                </a:solidFill>
              </a:rPr>
              <a:t>„</a:t>
            </a:r>
            <a:r>
              <a:rPr lang="sk-SK" sz="2600" b="1" i="1" dirty="0" smtClean="0">
                <a:solidFill>
                  <a:srgbClr val="FFFF00"/>
                </a:solidFill>
              </a:rPr>
              <a:t>Po západe slnka všetci, čo mali chorých na rozličné neduhy, privádzali ich k nemu. On na každého z nich kládol ruky a uzdravoval ich. Z mnohých vychádzali aj zlí duchovia a kričali: "Ty si Boží Syn." On im pohrozil a nedovolil im hovoriť, lebo vedeli, že on je Mesiáš</a:t>
            </a:r>
            <a:r>
              <a:rPr lang="sk-SK" sz="2600" b="1" dirty="0" smtClean="0">
                <a:solidFill>
                  <a:srgbClr val="FFFF00"/>
                </a:solidFill>
              </a:rPr>
              <a:t>. „ </a:t>
            </a:r>
            <a:r>
              <a:rPr lang="sk-SK" sz="2600" b="1" dirty="0" err="1" smtClean="0">
                <a:solidFill>
                  <a:srgbClr val="FFFF00"/>
                </a:solidFill>
              </a:rPr>
              <a:t>Lk</a:t>
            </a:r>
            <a:r>
              <a:rPr lang="sk-SK" sz="2600" b="1" dirty="0" smtClean="0">
                <a:solidFill>
                  <a:srgbClr val="FFFF00"/>
                </a:solidFill>
              </a:rPr>
              <a:t> 4,40-41 </a:t>
            </a:r>
            <a:r>
              <a:rPr lang="sk-SK" sz="2600" b="1" dirty="0" smtClean="0">
                <a:solidFill>
                  <a:srgbClr val="FFFF00"/>
                </a:solidFill>
              </a:rPr>
              <a:t>–</a:t>
            </a:r>
          </a:p>
          <a:p>
            <a:r>
              <a:rPr lang="sk-SK" sz="2600" b="1" dirty="0" smtClean="0">
                <a:solidFill>
                  <a:srgbClr val="FFFF00"/>
                </a:solidFill>
              </a:rPr>
              <a:t>Tento </a:t>
            </a:r>
            <a:r>
              <a:rPr lang="sk-SK" sz="2600" b="1" dirty="0" smtClean="0">
                <a:solidFill>
                  <a:srgbClr val="FFFF00"/>
                </a:solidFill>
              </a:rPr>
              <a:t>úryvok jasne poukazuje na to, že mnohé choroby zapríčinili démoni</a:t>
            </a:r>
            <a:r>
              <a:rPr lang="sk-SK" sz="2600" b="1" dirty="0" smtClean="0">
                <a:solidFill>
                  <a:srgbClr val="FFFF00"/>
                </a:solidFill>
              </a:rPr>
              <a:t>. Aby </a:t>
            </a:r>
            <a:r>
              <a:rPr lang="sk-SK" sz="2600" b="1" dirty="0" smtClean="0">
                <a:solidFill>
                  <a:srgbClr val="FFFF00"/>
                </a:solidFill>
              </a:rPr>
              <a:t>sme mohli rozlíšiť medzi chorobami a bolesťami, ktoré sú zapríčinené démonmi a prípadmi, ktoré sú čisto fyzického charakteru, je potrebná rozoznávacia schopnosť. </a:t>
            </a:r>
          </a:p>
          <a:p>
            <a:endParaRPr lang="sk-SK" sz="2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500298" y="571480"/>
            <a:ext cx="635795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 smtClean="0">
                <a:solidFill>
                  <a:srgbClr val="FFFF00"/>
                </a:solidFill>
              </a:rPr>
              <a:t>Evanjeliá podávajú správu o tom, že Ježiš uzdravoval nemých, hluchých a slepých tým, že z nich vyháňal démonov. (</a:t>
            </a:r>
            <a:r>
              <a:rPr lang="sk-SK" sz="3200" b="1" dirty="0" err="1" smtClean="0">
                <a:solidFill>
                  <a:srgbClr val="FFFF00"/>
                </a:solidFill>
              </a:rPr>
              <a:t>Mt</a:t>
            </a:r>
            <a:r>
              <a:rPr lang="sk-SK" sz="3200" b="1" dirty="0" smtClean="0">
                <a:solidFill>
                  <a:srgbClr val="FFFF00"/>
                </a:solidFill>
              </a:rPr>
              <a:t> 9,32-33 , </a:t>
            </a:r>
            <a:r>
              <a:rPr lang="sk-SK" sz="3200" b="1" dirty="0" err="1" smtClean="0">
                <a:solidFill>
                  <a:srgbClr val="FFFF00"/>
                </a:solidFill>
              </a:rPr>
              <a:t>Lk</a:t>
            </a:r>
            <a:r>
              <a:rPr lang="sk-SK" sz="3200" b="1" dirty="0" smtClean="0">
                <a:solidFill>
                  <a:srgbClr val="FFFF00"/>
                </a:solidFill>
              </a:rPr>
              <a:t> 11,14)</a:t>
            </a:r>
          </a:p>
          <a:p>
            <a:endParaRPr lang="sk-SK" sz="3200" b="1" dirty="0" smtClean="0">
              <a:solidFill>
                <a:srgbClr val="FFFF00"/>
              </a:solidFill>
            </a:endParaRPr>
          </a:p>
          <a:p>
            <a:r>
              <a:rPr lang="sk-SK" sz="3200" b="1" dirty="0" smtClean="0">
                <a:solidFill>
                  <a:srgbClr val="FFFF00"/>
                </a:solidFill>
              </a:rPr>
              <a:t>V</a:t>
            </a:r>
            <a:r>
              <a:rPr lang="sk-SK" sz="3200" b="1" dirty="0" smtClean="0">
                <a:solidFill>
                  <a:srgbClr val="FFFF00"/>
                </a:solidFill>
              </a:rPr>
              <a:t> </a:t>
            </a:r>
            <a:r>
              <a:rPr lang="sk-SK" sz="3200" b="1" dirty="0" err="1" smtClean="0">
                <a:solidFill>
                  <a:srgbClr val="FFFF00"/>
                </a:solidFill>
              </a:rPr>
              <a:t>Lk</a:t>
            </a:r>
            <a:r>
              <a:rPr lang="sk-SK" sz="3200" b="1" dirty="0" smtClean="0">
                <a:solidFill>
                  <a:srgbClr val="FFFF00"/>
                </a:solidFill>
              </a:rPr>
              <a:t> 13,11-16 Ježiš prehlásil, že táto žena bola poviazaná </a:t>
            </a:r>
            <a:r>
              <a:rPr lang="sk-SK" sz="3200" b="1" i="1" dirty="0" smtClean="0">
                <a:solidFill>
                  <a:srgbClr val="FFFF00"/>
                </a:solidFill>
              </a:rPr>
              <a:t>„duchom choroby</a:t>
            </a:r>
            <a:r>
              <a:rPr lang="sk-SK" sz="3200" b="1" dirty="0" smtClean="0">
                <a:solidFill>
                  <a:srgbClr val="FFFF00"/>
                </a:solidFill>
              </a:rPr>
              <a:t>“.</a:t>
            </a:r>
          </a:p>
          <a:p>
            <a:endParaRPr lang="sk-SK" sz="3200" b="1" dirty="0" smtClean="0">
              <a:solidFill>
                <a:srgbClr val="FFFF00"/>
              </a:solidFill>
            </a:endParaRPr>
          </a:p>
          <a:p>
            <a:r>
              <a:rPr lang="sk-SK" sz="3200" b="1" dirty="0" smtClean="0">
                <a:solidFill>
                  <a:srgbClr val="FFFF00"/>
                </a:solidFill>
              </a:rPr>
              <a:t>V</a:t>
            </a:r>
            <a:r>
              <a:rPr lang="sk-SK" sz="3200" b="1" dirty="0" smtClean="0">
                <a:solidFill>
                  <a:srgbClr val="FFFF00"/>
                </a:solidFill>
              </a:rPr>
              <a:t> </a:t>
            </a:r>
            <a:r>
              <a:rPr lang="sk-SK" sz="3200" b="1" dirty="0" err="1" smtClean="0">
                <a:solidFill>
                  <a:srgbClr val="FFFF00"/>
                </a:solidFill>
              </a:rPr>
              <a:t>Mk</a:t>
            </a:r>
            <a:r>
              <a:rPr lang="sk-SK" sz="3200" b="1" dirty="0" smtClean="0">
                <a:solidFill>
                  <a:srgbClr val="FFFF00"/>
                </a:solidFill>
              </a:rPr>
              <a:t> 9,17-29 – Ježiš tu konfrontoval „</a:t>
            </a:r>
            <a:r>
              <a:rPr lang="sk-SK" sz="3200" b="1" i="1" dirty="0" smtClean="0">
                <a:solidFill>
                  <a:srgbClr val="FFFF00"/>
                </a:solidFill>
              </a:rPr>
              <a:t>ducha hluchoty a nemoty“</a:t>
            </a:r>
          </a:p>
          <a:p>
            <a:endParaRPr lang="sk-SK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BlokTextu 5"/>
          <p:cNvSpPr txBox="1"/>
          <p:nvPr/>
        </p:nvSpPr>
        <p:spPr>
          <a:xfrm>
            <a:off x="2928927" y="928670"/>
            <a:ext cx="592935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 smtClean="0">
                <a:solidFill>
                  <a:srgbClr val="FFFF00"/>
                </a:solidFill>
              </a:rPr>
              <a:t>PRÍPRAVA NA OSLOBODENIE</a:t>
            </a:r>
            <a:endParaRPr lang="sk-SK" sz="3200" dirty="0" smtClean="0">
              <a:solidFill>
                <a:srgbClr val="FFFF00"/>
              </a:solidFill>
            </a:endParaRPr>
          </a:p>
          <a:p>
            <a:endParaRPr lang="sk-SK" sz="3200" dirty="0" smtClean="0">
              <a:solidFill>
                <a:srgbClr val="FFFF00"/>
              </a:solidFill>
            </a:endParaRPr>
          </a:p>
          <a:p>
            <a:r>
              <a:rPr lang="sk-SK" sz="3200" dirty="0" smtClean="0">
                <a:solidFill>
                  <a:srgbClr val="FFFF00"/>
                </a:solidFill>
              </a:rPr>
              <a:t>Nemodliť </a:t>
            </a:r>
            <a:r>
              <a:rPr lang="sk-SK" sz="3200" dirty="0" smtClean="0">
                <a:solidFill>
                  <a:srgbClr val="FFFF00"/>
                </a:solidFill>
              </a:rPr>
              <a:t>sa za ľudí, ktorí očakávajú uvoľnenie len na základe tvojich </a:t>
            </a:r>
            <a:r>
              <a:rPr lang="sk-SK" sz="3200" dirty="0" smtClean="0">
                <a:solidFill>
                  <a:srgbClr val="FFFF00"/>
                </a:solidFill>
              </a:rPr>
              <a:t>modlitieb</a:t>
            </a:r>
          </a:p>
          <a:p>
            <a:r>
              <a:rPr lang="sk-SK" sz="3200" dirty="0" smtClean="0">
                <a:solidFill>
                  <a:srgbClr val="FFFF00"/>
                </a:solidFill>
              </a:rPr>
              <a:t>. </a:t>
            </a:r>
            <a:r>
              <a:rPr lang="sk-SK" sz="3200" dirty="0" smtClean="0">
                <a:solidFill>
                  <a:srgbClr val="FFFF00"/>
                </a:solidFill>
              </a:rPr>
              <a:t>Osoba, ktorá nie je ochotná aktívne postaviť sa na odpor proti démonom, pravdepodobne nebude mať vybudovanú obranu, ktorá by zabránila opätovnému návratu démonov. </a:t>
            </a:r>
            <a:endParaRPr lang="sk-SK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357422" y="357166"/>
            <a:ext cx="607223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u="sng" dirty="0">
                <a:solidFill>
                  <a:srgbClr val="FFFF00"/>
                </a:solidFill>
              </a:rPr>
              <a:t>Démoni a okultizmus</a:t>
            </a:r>
          </a:p>
          <a:p>
            <a:r>
              <a:rPr lang="sk-SK" sz="3200" b="1" i="1" dirty="0">
                <a:solidFill>
                  <a:srgbClr val="FFC000"/>
                </a:solidFill>
              </a:rPr>
              <a:t>„</a:t>
            </a:r>
            <a:r>
              <a:rPr lang="sk-SK" sz="3200" b="1" dirty="0">
                <a:solidFill>
                  <a:srgbClr val="FFC000"/>
                </a:solidFill>
              </a:rPr>
              <a:t>Nech niet medzi vami nikoho, kto by kázal svojmu synovi alebo dcére prejsť ohňom, aby sa očistili, alebo kto by sa vypytoval </a:t>
            </a:r>
            <a:r>
              <a:rPr lang="sk-SK" sz="3200" b="1" u="sng" dirty="0">
                <a:solidFill>
                  <a:srgbClr val="FF0000"/>
                </a:solidFill>
              </a:rPr>
              <a:t>hádačov</a:t>
            </a:r>
            <a:r>
              <a:rPr lang="sk-SK" sz="3200" b="1" dirty="0">
                <a:solidFill>
                  <a:srgbClr val="FFC000"/>
                </a:solidFill>
              </a:rPr>
              <a:t>, dával pozor na sny a na znamenia; nech niet </a:t>
            </a:r>
            <a:r>
              <a:rPr lang="sk-SK" sz="3200" b="1" dirty="0">
                <a:solidFill>
                  <a:srgbClr val="FF0000"/>
                </a:solidFill>
              </a:rPr>
              <a:t>čarodejníkov,  zaklínačov</a:t>
            </a:r>
            <a:r>
              <a:rPr lang="sk-SK" sz="3200" b="1" dirty="0">
                <a:solidFill>
                  <a:srgbClr val="FFC000"/>
                </a:solidFill>
              </a:rPr>
              <a:t>, nikoho, kto by sa radil</a:t>
            </a:r>
            <a:r>
              <a:rPr lang="sk-SK" sz="3200" b="1" dirty="0">
                <a:solidFill>
                  <a:srgbClr val="FF0000"/>
                </a:solidFill>
              </a:rPr>
              <a:t> duchov alebo veštcov</a:t>
            </a:r>
            <a:r>
              <a:rPr lang="sk-SK" sz="3200" b="1" dirty="0">
                <a:solidFill>
                  <a:srgbClr val="FFC000"/>
                </a:solidFill>
              </a:rPr>
              <a:t>, alebo by sa pýtal mŕtvych na pravdu. Všetky tieto veci sa ošklivia Pánovi a pre tieto </a:t>
            </a:r>
            <a:r>
              <a:rPr lang="sk-SK" sz="3200" b="1" dirty="0" err="1">
                <a:solidFill>
                  <a:srgbClr val="FFC000"/>
                </a:solidFill>
              </a:rPr>
              <a:t>nešľachetnosti</a:t>
            </a:r>
            <a:r>
              <a:rPr lang="sk-SK" sz="3200" b="1" dirty="0">
                <a:solidFill>
                  <a:srgbClr val="FFC000"/>
                </a:solidFill>
              </a:rPr>
              <a:t> ich vyhubí. </a:t>
            </a:r>
            <a:r>
              <a:rPr lang="sk-SK" sz="3200" b="1" dirty="0" smtClean="0">
                <a:solidFill>
                  <a:srgbClr val="FFC000"/>
                </a:solidFill>
              </a:rPr>
              <a:t>„</a:t>
            </a:r>
          </a:p>
          <a:p>
            <a:r>
              <a:rPr lang="sk-SK" sz="3200" b="1" dirty="0" smtClean="0">
                <a:solidFill>
                  <a:srgbClr val="FFC000"/>
                </a:solidFill>
              </a:rPr>
              <a:t> </a:t>
            </a:r>
            <a:r>
              <a:rPr lang="sk-SK" sz="3200" b="1" dirty="0" err="1">
                <a:solidFill>
                  <a:srgbClr val="FFC000"/>
                </a:solidFill>
              </a:rPr>
              <a:t>Dt</a:t>
            </a:r>
            <a:r>
              <a:rPr lang="sk-SK" sz="3200" b="1" dirty="0">
                <a:solidFill>
                  <a:srgbClr val="FFC000"/>
                </a:solidFill>
              </a:rPr>
              <a:t> 18,10-12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285984" y="500042"/>
            <a:ext cx="685801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dirty="0" err="1" smtClean="0">
                <a:solidFill>
                  <a:srgbClr val="FFFF00"/>
                </a:solidFill>
              </a:rPr>
              <a:t>Mt</a:t>
            </a:r>
            <a:r>
              <a:rPr lang="sk-SK" sz="3600" dirty="0" smtClean="0">
                <a:solidFill>
                  <a:srgbClr val="FFFF00"/>
                </a:solidFill>
              </a:rPr>
              <a:t> 12,44-45: „Vtedy si </a:t>
            </a:r>
            <a:r>
              <a:rPr lang="sk-SK" sz="3600" dirty="0" smtClean="0">
                <a:solidFill>
                  <a:srgbClr val="FFFF00"/>
                </a:solidFill>
              </a:rPr>
              <a:t>(démon) povie</a:t>
            </a:r>
            <a:r>
              <a:rPr lang="sk-SK" sz="3600" dirty="0" smtClean="0">
                <a:solidFill>
                  <a:srgbClr val="FFFF00"/>
                </a:solidFill>
              </a:rPr>
              <a:t>: "</a:t>
            </a:r>
            <a:r>
              <a:rPr lang="sk-SK" sz="3600" i="1" dirty="0" smtClean="0">
                <a:solidFill>
                  <a:srgbClr val="FFFF00"/>
                </a:solidFill>
              </a:rPr>
              <a:t>Vrátim sa do svojho domu, odkiaľ som vyšiel." Keď ta príde, nájde ho prázdny, vymetený a vyzdobený.  Tu odíde, vezme so sebou sedem iných duchov horších, ako je sám, vojdú dnu a usídlia sa tam. A stav takého človeka je nakoniec horší, ako bol predtým. Tak to bude aj s týmto zlým pokolením."</a:t>
            </a:r>
          </a:p>
          <a:p>
            <a:endParaRPr lang="sk-SK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214546" y="571481"/>
            <a:ext cx="664373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dirty="0" smtClean="0">
                <a:solidFill>
                  <a:srgbClr val="FFFF00"/>
                </a:solidFill>
              </a:rPr>
              <a:t>Vyznaj hriech</a:t>
            </a:r>
            <a:r>
              <a:rPr lang="sk-SK" sz="4000" dirty="0" smtClean="0">
                <a:solidFill>
                  <a:srgbClr val="FFFF00"/>
                </a:solidFill>
              </a:rPr>
              <a:t> </a:t>
            </a:r>
            <a:endParaRPr lang="sk-SK" sz="4000" dirty="0" smtClean="0">
              <a:solidFill>
                <a:srgbClr val="FFFF00"/>
              </a:solidFill>
            </a:endParaRPr>
          </a:p>
          <a:p>
            <a:endParaRPr lang="sk-SK" sz="2400" dirty="0" smtClean="0">
              <a:solidFill>
                <a:srgbClr val="FFFF00"/>
              </a:solidFill>
            </a:endParaRPr>
          </a:p>
          <a:p>
            <a:r>
              <a:rPr lang="sk-SK" sz="2400" b="1" dirty="0" smtClean="0">
                <a:solidFill>
                  <a:srgbClr val="FFFF00"/>
                </a:solidFill>
              </a:rPr>
              <a:t> </a:t>
            </a:r>
            <a:r>
              <a:rPr lang="sk-SK" sz="2400" b="1" dirty="0" smtClean="0">
                <a:solidFill>
                  <a:srgbClr val="FFFF00"/>
                </a:solidFill>
              </a:rPr>
              <a:t>Väčšina mien našich základných hriechov neznie veľmi pôvabne .Boh ich však odpúšťa len vtedy, keď ich uznáme ako hriechy. Boh nikdy </a:t>
            </a:r>
            <a:r>
              <a:rPr lang="sk-SK" sz="2400" b="1" dirty="0" err="1" smtClean="0">
                <a:solidFill>
                  <a:srgbClr val="FFFF00"/>
                </a:solidFill>
              </a:rPr>
              <a:t>nezasľubuje</a:t>
            </a:r>
            <a:r>
              <a:rPr lang="sk-SK" sz="2400" b="1" dirty="0" smtClean="0">
                <a:solidFill>
                  <a:srgbClr val="FFFF00"/>
                </a:solidFill>
              </a:rPr>
              <a:t>, že odpustí „problémy“. </a:t>
            </a:r>
            <a:endParaRPr lang="sk-SK" sz="2400" b="1" dirty="0" smtClean="0">
              <a:solidFill>
                <a:srgbClr val="FFFF00"/>
              </a:solidFill>
            </a:endParaRPr>
          </a:p>
          <a:p>
            <a:endParaRPr lang="sk-SK" sz="2400" b="1" dirty="0" smtClean="0">
              <a:solidFill>
                <a:srgbClr val="FFFF00"/>
              </a:solidFill>
            </a:endParaRPr>
          </a:p>
          <a:p>
            <a:r>
              <a:rPr lang="sk-SK" sz="2400" b="1" dirty="0" smtClean="0">
                <a:solidFill>
                  <a:srgbClr val="FFFF00"/>
                </a:solidFill>
              </a:rPr>
              <a:t>Ak</a:t>
            </a:r>
            <a:r>
              <a:rPr lang="sk-SK" sz="2400" b="1" dirty="0" smtClean="0">
                <a:solidFill>
                  <a:srgbClr val="FFFF00"/>
                </a:solidFill>
              </a:rPr>
              <a:t> máš „problém“ s </a:t>
            </a:r>
            <a:r>
              <a:rPr lang="sk-SK" sz="2400" b="1" dirty="0" err="1" smtClean="0">
                <a:solidFill>
                  <a:srgbClr val="FFFF00"/>
                </a:solidFill>
              </a:rPr>
              <a:t>prejédaním</a:t>
            </a:r>
            <a:r>
              <a:rPr lang="sk-SK" sz="2400" b="1" dirty="0" smtClean="0">
                <a:solidFill>
                  <a:srgbClr val="FFFF00"/>
                </a:solidFill>
              </a:rPr>
              <a:t> sa, nazvi ho pravým menom: hriechom obžerstva. Ak je to sexuálna žiadostivosť, nazvi to sexuálnou žiadostivosťou. Ak je to nenávisť, nazvi to nenávisťou. Ak je to ohováranie, nazvi to ohováraním. </a:t>
            </a:r>
            <a:r>
              <a:rPr lang="sk-SK" sz="2400" b="1" u="sng" dirty="0" smtClean="0">
                <a:solidFill>
                  <a:srgbClr val="FFFF00"/>
                </a:solidFill>
              </a:rPr>
              <a:t>Za svoje hriechy  nemôžeš obviňovať ani démonov. Tvojím postojom musí byť: Ja som vinný a priznávam to!</a:t>
            </a:r>
          </a:p>
          <a:p>
            <a:endParaRPr lang="sk-SK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714612" y="357166"/>
            <a:ext cx="642938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u="sng" dirty="0" smtClean="0">
                <a:solidFill>
                  <a:srgbClr val="FFFF00"/>
                </a:solidFill>
              </a:rPr>
              <a:t>Duch môže zjaviť mená </a:t>
            </a:r>
            <a:r>
              <a:rPr lang="sk-SK" sz="3600" b="1" u="sng" dirty="0" smtClean="0">
                <a:solidFill>
                  <a:srgbClr val="FFFF00"/>
                </a:solidFill>
              </a:rPr>
              <a:t>démonov</a:t>
            </a:r>
          </a:p>
          <a:p>
            <a:endParaRPr lang="sk-SK" sz="3600" b="1" u="sng" dirty="0" smtClean="0">
              <a:solidFill>
                <a:srgbClr val="FFFF00"/>
              </a:solidFill>
            </a:endParaRPr>
          </a:p>
          <a:p>
            <a:r>
              <a:rPr lang="sk-SK" sz="3200" b="1" dirty="0" smtClean="0">
                <a:solidFill>
                  <a:srgbClr val="FFFF00"/>
                </a:solidFill>
              </a:rPr>
              <a:t>V procese oslobodenia ti môže napadnúť meno démona. Potom vyznaj: napr. „Ty duchu smilstva  staviam sa proti tebe v mene Ježiš. Už sa ti viacej nepoddávam. Prikazujem ti odísť. –„ </a:t>
            </a:r>
            <a:r>
              <a:rPr lang="sk-SK" sz="3200" b="1" i="1" dirty="0" smtClean="0">
                <a:solidFill>
                  <a:srgbClr val="FFFF00"/>
                </a:solidFill>
              </a:rPr>
              <a:t>Podriaďte sa teda Bohu; diablovi sa vzoprite a ujde od vás. „ </a:t>
            </a:r>
            <a:r>
              <a:rPr lang="sk-SK" sz="3200" b="1" i="1" dirty="0" err="1" smtClean="0">
                <a:solidFill>
                  <a:srgbClr val="FFFF00"/>
                </a:solidFill>
              </a:rPr>
              <a:t>Jk</a:t>
            </a:r>
            <a:r>
              <a:rPr lang="sk-SK" sz="3200" b="1" i="1" dirty="0" smtClean="0">
                <a:solidFill>
                  <a:srgbClr val="FFFF00"/>
                </a:solidFill>
              </a:rPr>
              <a:t> 4,7</a:t>
            </a:r>
          </a:p>
          <a:p>
            <a:endParaRPr lang="sk-SK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500299" y="714356"/>
            <a:ext cx="664370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b="1" dirty="0" smtClean="0">
                <a:solidFill>
                  <a:srgbClr val="FFFF00"/>
                </a:solidFill>
              </a:rPr>
              <a:t>„</a:t>
            </a:r>
            <a:r>
              <a:rPr lang="sk-SK" sz="4800" b="1" i="1" dirty="0" smtClean="0">
                <a:solidFill>
                  <a:srgbClr val="FFFF00"/>
                </a:solidFill>
              </a:rPr>
              <a:t>Ale vďaka Bohu, ktorý nám dal víťazstvo skrze nášho Pána Ježiša Krista</a:t>
            </a:r>
            <a:r>
              <a:rPr lang="sk-SK" sz="4800" b="1" dirty="0" smtClean="0">
                <a:solidFill>
                  <a:srgbClr val="FFFF00"/>
                </a:solidFill>
              </a:rPr>
              <a:t>. „1 Kor 15,57 </a:t>
            </a:r>
            <a:endParaRPr lang="sk-SK" sz="4800" b="1" dirty="0" smtClean="0">
              <a:solidFill>
                <a:srgbClr val="FFFF00"/>
              </a:solidFill>
            </a:endParaRPr>
          </a:p>
          <a:p>
            <a:endParaRPr lang="sk-SK" sz="4800" b="1" dirty="0" smtClean="0">
              <a:solidFill>
                <a:srgbClr val="FFFF00"/>
              </a:solidFill>
            </a:endParaRPr>
          </a:p>
          <a:p>
            <a:r>
              <a:rPr lang="sk-SK" sz="4800" b="1" dirty="0" smtClean="0">
                <a:solidFill>
                  <a:srgbClr val="FFFF00"/>
                </a:solidFill>
              </a:rPr>
              <a:t>Víťazstvo </a:t>
            </a:r>
            <a:r>
              <a:rPr lang="sk-SK" sz="4800" b="1" dirty="0" smtClean="0">
                <a:solidFill>
                  <a:srgbClr val="FFFF00"/>
                </a:solidFill>
              </a:rPr>
              <a:t>ti vydobyl Ježiš, vezmi si ho</a:t>
            </a:r>
          </a:p>
          <a:p>
            <a:endParaRPr lang="sk-SK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500298" y="1142984"/>
            <a:ext cx="61436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3600" b="1" dirty="0">
              <a:solidFill>
                <a:srgbClr val="FFFF00"/>
              </a:solidFill>
            </a:endParaRPr>
          </a:p>
          <a:p>
            <a:r>
              <a:rPr lang="sk-SK" sz="3600" b="1" dirty="0">
                <a:solidFill>
                  <a:srgbClr val="FFC000"/>
                </a:solidFill>
              </a:rPr>
              <a:t>Kresťania, ktorí nenapredujú ďalej v skúsenosti, sú ako deti, ktorých rodičia neustále oslavujú ich narodeniny, ale nezabezpečia im výživu a vyučovanie potrebné  na to, aby sa mohli stať zodpovednými dospelými osobami. </a:t>
            </a:r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348707" y="0"/>
            <a:ext cx="87952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u="sng" dirty="0" smtClean="0">
                <a:solidFill>
                  <a:srgbClr val="FFFF00"/>
                </a:solidFill>
              </a:rPr>
              <a:t>Stagnácia u kresťanov a nenapredovanie</a:t>
            </a:r>
          </a:p>
          <a:p>
            <a:endParaRPr lang="sk-SK" sz="40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357422" y="363915"/>
            <a:ext cx="650082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>
                <a:solidFill>
                  <a:srgbClr val="FFFF00"/>
                </a:solidFill>
              </a:rPr>
              <a:t>Iní kresťania kladú veľký dôraz na krst v Duchu Svätom, ale neposkytujú priestor pre nasledujúcu prácu Ducha Svätého v ich životoch. Ježiš povedal, že prijatie Ducha Svätého spôsobí to, že zo života veriacej osoby potečú „rieky živej vody“ (</a:t>
            </a:r>
            <a:r>
              <a:rPr lang="sk-SK" sz="3200" b="1" dirty="0" err="1">
                <a:solidFill>
                  <a:srgbClr val="FFFF00"/>
                </a:solidFill>
              </a:rPr>
              <a:t>Jn</a:t>
            </a:r>
            <a:r>
              <a:rPr lang="sk-SK" sz="3200" b="1" dirty="0">
                <a:solidFill>
                  <a:srgbClr val="FFFF00"/>
                </a:solidFill>
              </a:rPr>
              <a:t> 7,37-39) Avšak niektorí nedostanú viac, než  akúsi „mláčku“ alebo „jazierko“ . V ich každodennom živote niet nepretržitého prúdenia Ducha Svätého. </a:t>
            </a:r>
          </a:p>
          <a:p>
            <a:endParaRPr lang="sk-SK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857488" y="333137"/>
            <a:ext cx="592935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u="sng" dirty="0">
                <a:solidFill>
                  <a:srgbClr val="FFFF00"/>
                </a:solidFill>
              </a:rPr>
              <a:t>Neustály boj proti </a:t>
            </a:r>
            <a:r>
              <a:rPr lang="sk-SK" sz="4000" b="1" u="sng" dirty="0" smtClean="0">
                <a:solidFill>
                  <a:srgbClr val="FFFF00"/>
                </a:solidFill>
              </a:rPr>
              <a:t>hriechu</a:t>
            </a:r>
          </a:p>
          <a:p>
            <a:endParaRPr lang="sk-SK" sz="4000" u="sng" dirty="0">
              <a:solidFill>
                <a:srgbClr val="FFFF00"/>
              </a:solidFill>
            </a:endParaRPr>
          </a:p>
          <a:p>
            <a:r>
              <a:rPr lang="sk-SK" sz="4000" dirty="0">
                <a:solidFill>
                  <a:srgbClr val="FFFF00"/>
                </a:solidFill>
              </a:rPr>
              <a:t>„</a:t>
            </a:r>
            <a:r>
              <a:rPr lang="sk-SK" sz="4000" i="1" dirty="0">
                <a:solidFill>
                  <a:srgbClr val="FFFF00"/>
                </a:solidFill>
              </a:rPr>
              <a:t>Čo ma oslovujete: "Pane, Pane," keď nerobíte, čo hovorím?“ </a:t>
            </a:r>
            <a:r>
              <a:rPr lang="sk-SK" sz="4000" dirty="0" err="1">
                <a:solidFill>
                  <a:srgbClr val="FFFF00"/>
                </a:solidFill>
              </a:rPr>
              <a:t>Lk</a:t>
            </a:r>
            <a:r>
              <a:rPr lang="sk-SK" sz="4000" dirty="0">
                <a:solidFill>
                  <a:srgbClr val="FFFF00"/>
                </a:solidFill>
              </a:rPr>
              <a:t> 6,46 – Ak niekto nazýva Ježiša „Pánom“, ale pritom mu nie je poslušný , takáto osoba nie je nijako chránená voči satanovým útokom.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428860" y="285728"/>
            <a:ext cx="635798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>
                <a:solidFill>
                  <a:srgbClr val="FFFF00"/>
                </a:solidFill>
              </a:rPr>
              <a:t>Apoštol Pavol vyzýva kresťanov k oddelenému a svätému životu:</a:t>
            </a:r>
          </a:p>
          <a:p>
            <a:r>
              <a:rPr lang="sk-SK" sz="3200" b="1" i="1" dirty="0">
                <a:solidFill>
                  <a:srgbClr val="FFFF00"/>
                </a:solidFill>
              </a:rPr>
              <a:t>„A preto vyjdite spomedzi nich, oddeľte sa, hovorí Pán, a nečistého sa nedotýkajte; a ja vás prijmem </a:t>
            </a:r>
            <a:r>
              <a:rPr lang="sk-SK" sz="3200" b="1" i="1" dirty="0" smtClean="0">
                <a:solidFill>
                  <a:srgbClr val="FFFF00"/>
                </a:solidFill>
              </a:rPr>
              <a:t> </a:t>
            </a:r>
            <a:r>
              <a:rPr lang="sk-SK" sz="3200" b="1" i="1" dirty="0">
                <a:solidFill>
                  <a:srgbClr val="FFFF00"/>
                </a:solidFill>
              </a:rPr>
              <a:t>a budem vaším Otcom a vy budete mojimi synmi a dcérami, hovorí všemohúci Pán." </a:t>
            </a:r>
            <a:r>
              <a:rPr lang="sk-SK" sz="3200" b="1" dirty="0">
                <a:solidFill>
                  <a:srgbClr val="FFFF00"/>
                </a:solidFill>
              </a:rPr>
              <a:t>2 Kor </a:t>
            </a:r>
            <a:r>
              <a:rPr lang="sk-SK" sz="3200" b="1" dirty="0" smtClean="0">
                <a:solidFill>
                  <a:srgbClr val="FFFF00"/>
                </a:solidFill>
              </a:rPr>
              <a:t>6,17-18</a:t>
            </a:r>
          </a:p>
          <a:p>
            <a:endParaRPr lang="sk-SK" sz="3200" b="1" dirty="0">
              <a:solidFill>
                <a:srgbClr val="FFFF00"/>
              </a:solidFill>
            </a:endParaRPr>
          </a:p>
          <a:p>
            <a:r>
              <a:rPr lang="sk-SK" sz="3200" b="1" i="1" dirty="0">
                <a:solidFill>
                  <a:srgbClr val="FFFF00"/>
                </a:solidFill>
              </a:rPr>
              <a:t>„Keď máme takéto prisľúbenia; milovaní, očisťme sa od každej poškvrny tela i ducha a posväcujme sa v Božej bázni. </a:t>
            </a:r>
            <a:r>
              <a:rPr lang="sk-SK" sz="3200" b="1" dirty="0">
                <a:solidFill>
                  <a:srgbClr val="FFFF00"/>
                </a:solidFill>
              </a:rPr>
              <a:t>„ 2 Kor 7,1</a:t>
            </a:r>
          </a:p>
          <a:p>
            <a:endParaRPr lang="sk-SK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428860" y="285728"/>
            <a:ext cx="642942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b="1" u="sng" dirty="0" smtClean="0">
                <a:solidFill>
                  <a:srgbClr val="FFFF00"/>
                </a:solidFill>
              </a:rPr>
              <a:t>Závislosti</a:t>
            </a:r>
          </a:p>
          <a:p>
            <a:endParaRPr lang="sk-SK" sz="3600" b="1" u="sng" dirty="0">
              <a:solidFill>
                <a:srgbClr val="FFFF00"/>
              </a:solidFill>
            </a:endParaRPr>
          </a:p>
          <a:p>
            <a:r>
              <a:rPr lang="sk-SK" sz="3600" b="1" dirty="0">
                <a:solidFill>
                  <a:srgbClr val="FFFF00"/>
                </a:solidFill>
              </a:rPr>
              <a:t>Skoro všetko čo je nutkavé alebo zotročujúce, je závislosťou. Neexistuje žiadne obmedzenie, v akej forme sa môže závislosť prejaviť. 1 Kor 6,12 –</a:t>
            </a:r>
            <a:r>
              <a:rPr lang="sk-SK" sz="3600" b="1" i="1" dirty="0">
                <a:solidFill>
                  <a:srgbClr val="FFFF00"/>
                </a:solidFill>
              </a:rPr>
              <a:t> </a:t>
            </a:r>
            <a:r>
              <a:rPr lang="sk-SK" sz="3600" b="1" i="1" dirty="0" smtClean="0">
                <a:solidFill>
                  <a:srgbClr val="FFFF00"/>
                </a:solidFill>
              </a:rPr>
              <a:t>"</a:t>
            </a:r>
            <a:r>
              <a:rPr lang="sk-SK" sz="3600" b="1" i="1" dirty="0">
                <a:solidFill>
                  <a:srgbClr val="FFFF00"/>
                </a:solidFill>
              </a:rPr>
              <a:t>Všetko </a:t>
            </a:r>
            <a:r>
              <a:rPr lang="sk-SK" sz="3600" b="1" i="1" dirty="0" smtClean="0">
                <a:solidFill>
                  <a:srgbClr val="FFFF00"/>
                </a:solidFill>
              </a:rPr>
              <a:t>smiem. Ale </a:t>
            </a:r>
            <a:r>
              <a:rPr lang="sk-SK" sz="3600" b="1" i="1" dirty="0">
                <a:solidFill>
                  <a:srgbClr val="FFFF00"/>
                </a:solidFill>
              </a:rPr>
              <a:t>nie všetko osoží. </a:t>
            </a:r>
            <a:r>
              <a:rPr lang="sk-SK" sz="3600" b="1" i="1" dirty="0" smtClean="0">
                <a:solidFill>
                  <a:srgbClr val="FFFF00"/>
                </a:solidFill>
              </a:rPr>
              <a:t>Všetko smiem. Ale </a:t>
            </a:r>
            <a:r>
              <a:rPr lang="sk-SK" sz="3600" b="1" i="1" dirty="0">
                <a:solidFill>
                  <a:srgbClr val="FFFF00"/>
                </a:solidFill>
              </a:rPr>
              <a:t>ja sa ničím nedám zotročiť.“</a:t>
            </a:r>
          </a:p>
          <a:p>
            <a:r>
              <a:rPr lang="sk-SK" sz="3600" b="1" dirty="0">
                <a:solidFill>
                  <a:srgbClr val="FFFF00"/>
                </a:solidFill>
              </a:rPr>
              <a:t>-</a:t>
            </a:r>
            <a:r>
              <a:rPr lang="sk-SK" sz="3600" b="1" dirty="0" err="1">
                <a:solidFill>
                  <a:srgbClr val="FFFF00"/>
                </a:solidFill>
              </a:rPr>
              <a:t>porno,internet</a:t>
            </a:r>
            <a:r>
              <a:rPr lang="sk-SK" sz="3600" b="1" dirty="0">
                <a:solidFill>
                  <a:srgbClr val="FFFF00"/>
                </a:solidFill>
              </a:rPr>
              <a:t>, TV, cestovanie, mobil, alkohol </a:t>
            </a:r>
          </a:p>
          <a:p>
            <a:endParaRPr lang="sk-SK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500298" y="0"/>
            <a:ext cx="664370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b="1" u="sng" dirty="0">
                <a:solidFill>
                  <a:srgbClr val="FFFF00"/>
                </a:solidFill>
              </a:rPr>
              <a:t>Myšlienkový </a:t>
            </a:r>
            <a:r>
              <a:rPr lang="sk-SK" sz="3600" b="1" u="sng" dirty="0" smtClean="0">
                <a:solidFill>
                  <a:srgbClr val="FFFF00"/>
                </a:solidFill>
              </a:rPr>
              <a:t>život</a:t>
            </a:r>
          </a:p>
          <a:p>
            <a:endParaRPr lang="sk-SK" sz="3600" b="1" u="sng" dirty="0">
              <a:solidFill>
                <a:srgbClr val="FFFF00"/>
              </a:solidFill>
            </a:endParaRPr>
          </a:p>
          <a:p>
            <a:r>
              <a:rPr lang="sk-SK" sz="3600" b="1" dirty="0">
                <a:solidFill>
                  <a:srgbClr val="FFFF00"/>
                </a:solidFill>
              </a:rPr>
              <a:t>Hlavná oblasť , ktorú démoni znečisťujú je náš myšlienkový život, naše myšlienky a predstavy. Môže sa to prejaviť vo forme nečistých ,žiadostivých predstáv, ktoré sa vytvárajú v našich mysliach spontánne. Môže sa to stať obzvlášť v čase, keď sa pokúšame zamerať na Božie veci buď pri chvále alebo čítaní Biblie. </a:t>
            </a:r>
          </a:p>
          <a:p>
            <a:endParaRPr lang="sk-SK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battletactic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BlokTextu 4"/>
          <p:cNvSpPr txBox="1"/>
          <p:nvPr/>
        </p:nvSpPr>
        <p:spPr>
          <a:xfrm>
            <a:off x="2500298" y="148471"/>
            <a:ext cx="5929354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6000" b="1" dirty="0" smtClean="0">
                <a:solidFill>
                  <a:srgbClr val="FFFF00"/>
                </a:solidFill>
              </a:rPr>
              <a:t>         Reč</a:t>
            </a:r>
            <a:endParaRPr lang="sk-SK" sz="6000" dirty="0">
              <a:solidFill>
                <a:srgbClr val="FFFF00"/>
              </a:solidFill>
            </a:endParaRPr>
          </a:p>
          <a:p>
            <a:endParaRPr lang="sk-SK" sz="4400" dirty="0" smtClean="0">
              <a:solidFill>
                <a:srgbClr val="FFFF00"/>
              </a:solidFill>
            </a:endParaRPr>
          </a:p>
          <a:p>
            <a:r>
              <a:rPr lang="sk-SK" sz="4400" dirty="0" smtClean="0">
                <a:solidFill>
                  <a:srgbClr val="FFFF00"/>
                </a:solidFill>
              </a:rPr>
              <a:t>Démoni </a:t>
            </a:r>
            <a:r>
              <a:rPr lang="sk-SK" sz="4400" dirty="0">
                <a:solidFill>
                  <a:srgbClr val="FFFF00"/>
                </a:solidFill>
              </a:rPr>
              <a:t>ju pravidelne znečisťujú. Mnoho mužov, ale j aj žien a </a:t>
            </a:r>
            <a:r>
              <a:rPr lang="sk-SK" sz="4400" dirty="0" smtClean="0">
                <a:solidFill>
                  <a:srgbClr val="FFFF00"/>
                </a:solidFill>
              </a:rPr>
              <a:t>deti </a:t>
            </a:r>
            <a:r>
              <a:rPr lang="sk-SK" sz="4400" dirty="0">
                <a:solidFill>
                  <a:srgbClr val="FFFF00"/>
                </a:solidFill>
              </a:rPr>
              <a:t>nedokáže povedať tri vety bez použitia nadávok alebo rúhavých slov.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493</Words>
  <Application>Microsoft Office PowerPoint</Application>
  <PresentationFormat>Prezentácia na obrazovke (4:3)</PresentationFormat>
  <Paragraphs>80</Paragraphs>
  <Slides>23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4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  <vt:lpstr>Snímka 20</vt:lpstr>
      <vt:lpstr>Snímka 21</vt:lpstr>
      <vt:lpstr>Snímka 22</vt:lpstr>
      <vt:lpstr>Snímka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Martin</dc:creator>
  <cp:lastModifiedBy>Martin</cp:lastModifiedBy>
  <cp:revision>26</cp:revision>
  <dcterms:created xsi:type="dcterms:W3CDTF">2015-04-16T07:57:22Z</dcterms:created>
  <dcterms:modified xsi:type="dcterms:W3CDTF">2015-04-16T10:26:12Z</dcterms:modified>
</cp:coreProperties>
</file>