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D63B-F33D-43B1-B8E2-E8F89C07FCBD}" type="datetimeFigureOut">
              <a:rPr lang="sk-SK" smtClean="0"/>
              <a:pPr/>
              <a:t>7. 9. 2015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1D73-0D8D-488E-BED2-19D0A4208E8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D63B-F33D-43B1-B8E2-E8F89C07FCBD}" type="datetimeFigureOut">
              <a:rPr lang="sk-SK" smtClean="0"/>
              <a:pPr/>
              <a:t>7. 9. 2015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1D73-0D8D-488E-BED2-19D0A4208E8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D63B-F33D-43B1-B8E2-E8F89C07FCBD}" type="datetimeFigureOut">
              <a:rPr lang="sk-SK" smtClean="0"/>
              <a:pPr/>
              <a:t>7. 9. 2015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1D73-0D8D-488E-BED2-19D0A4208E8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D63B-F33D-43B1-B8E2-E8F89C07FCBD}" type="datetimeFigureOut">
              <a:rPr lang="sk-SK" smtClean="0"/>
              <a:pPr/>
              <a:t>7. 9. 2015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1D73-0D8D-488E-BED2-19D0A4208E8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D63B-F33D-43B1-B8E2-E8F89C07FCBD}" type="datetimeFigureOut">
              <a:rPr lang="sk-SK" smtClean="0"/>
              <a:pPr/>
              <a:t>7. 9. 2015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1D73-0D8D-488E-BED2-19D0A4208E8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D63B-F33D-43B1-B8E2-E8F89C07FCBD}" type="datetimeFigureOut">
              <a:rPr lang="sk-SK" smtClean="0"/>
              <a:pPr/>
              <a:t>7. 9. 2015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1D73-0D8D-488E-BED2-19D0A4208E8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D63B-F33D-43B1-B8E2-E8F89C07FCBD}" type="datetimeFigureOut">
              <a:rPr lang="sk-SK" smtClean="0"/>
              <a:pPr/>
              <a:t>7. 9. 2015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1D73-0D8D-488E-BED2-19D0A4208E8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D63B-F33D-43B1-B8E2-E8F89C07FCBD}" type="datetimeFigureOut">
              <a:rPr lang="sk-SK" smtClean="0"/>
              <a:pPr/>
              <a:t>7. 9. 2015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1D73-0D8D-488E-BED2-19D0A4208E8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D63B-F33D-43B1-B8E2-E8F89C07FCBD}" type="datetimeFigureOut">
              <a:rPr lang="sk-SK" smtClean="0"/>
              <a:pPr/>
              <a:t>7. 9. 2015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1D73-0D8D-488E-BED2-19D0A4208E8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D63B-F33D-43B1-B8E2-E8F89C07FCBD}" type="datetimeFigureOut">
              <a:rPr lang="sk-SK" smtClean="0"/>
              <a:pPr/>
              <a:t>7. 9. 2015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1D73-0D8D-488E-BED2-19D0A4208E8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D63B-F33D-43B1-B8E2-E8F89C07FCBD}" type="datetimeFigureOut">
              <a:rPr lang="sk-SK" smtClean="0"/>
              <a:pPr/>
              <a:t>7. 9. 2015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1D73-0D8D-488E-BED2-19D0A4208E8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1D63B-F33D-43B1-B8E2-E8F89C07FCBD}" type="datetimeFigureOut">
              <a:rPr lang="sk-SK" smtClean="0"/>
              <a:pPr/>
              <a:t>7. 9. 2015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B1D73-0D8D-488E-BED2-19D0A4208E8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victo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928662" y="714356"/>
            <a:ext cx="43069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400" b="1" smtClean="0">
                <a:solidFill>
                  <a:srgbClr val="FF0000"/>
                </a:solidFill>
              </a:rPr>
              <a:t>Duchovný boj (1</a:t>
            </a:r>
            <a:r>
              <a:rPr lang="sk-SK" sz="4400" b="1" dirty="0" smtClean="0">
                <a:solidFill>
                  <a:srgbClr val="FF0000"/>
                </a:solidFill>
              </a:rPr>
              <a:t>.)</a:t>
            </a:r>
            <a:endParaRPr lang="sk-SK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victo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571472" y="428604"/>
            <a:ext cx="80479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u="sng" dirty="0" smtClean="0">
                <a:solidFill>
                  <a:srgbClr val="FFFF00"/>
                </a:solidFill>
              </a:rPr>
              <a:t>Nestoj jednou </a:t>
            </a:r>
            <a:r>
              <a:rPr lang="sk-SK" sz="3600" u="sng" dirty="0">
                <a:solidFill>
                  <a:srgbClr val="FFFF00"/>
                </a:solidFill>
              </a:rPr>
              <a:t>nohou v Božom kráľovstve </a:t>
            </a:r>
            <a:endParaRPr lang="sk-SK" sz="3600" u="sng" dirty="0" smtClean="0">
              <a:solidFill>
                <a:srgbClr val="FFFF00"/>
              </a:solidFill>
            </a:endParaRPr>
          </a:p>
          <a:p>
            <a:r>
              <a:rPr lang="sk-SK" sz="3600" u="sng" dirty="0" smtClean="0">
                <a:solidFill>
                  <a:srgbClr val="FFFF00"/>
                </a:solidFill>
              </a:rPr>
              <a:t>a</a:t>
            </a:r>
            <a:r>
              <a:rPr lang="sk-SK" sz="3600" u="sng" dirty="0">
                <a:solidFill>
                  <a:srgbClr val="FFFF00"/>
                </a:solidFill>
              </a:rPr>
              <a:t> druhou v kráľovstve </a:t>
            </a:r>
            <a:r>
              <a:rPr lang="sk-SK" sz="3600" u="sng" dirty="0" smtClean="0">
                <a:solidFill>
                  <a:srgbClr val="FFFF00"/>
                </a:solidFill>
              </a:rPr>
              <a:t>satana!</a:t>
            </a:r>
            <a:endParaRPr lang="sk-SK" sz="3600" dirty="0">
              <a:solidFill>
                <a:srgbClr val="FFFF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571472" y="2071678"/>
            <a:ext cx="82868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>
                <a:solidFill>
                  <a:srgbClr val="FFFF00"/>
                </a:solidFill>
              </a:rPr>
              <a:t>Priznávali sa síce k viere v Krista, ale vo svojom vlastníctve si ponechali zväzky kníh s obsahom tajných zariekaní, ktoré používali pri okultných praktikách.</a:t>
            </a:r>
          </a:p>
          <a:p>
            <a:endParaRPr lang="sk-SK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victo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0" y="285728"/>
            <a:ext cx="94079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u="sng" dirty="0">
                <a:solidFill>
                  <a:srgbClr val="FFFF00"/>
                </a:solidFill>
              </a:rPr>
              <a:t>Ako vyzerá naša obrana i boj proti nášmu </a:t>
            </a:r>
            <a:endParaRPr lang="sk-SK" sz="3200" b="1" u="sng" dirty="0" smtClean="0">
              <a:solidFill>
                <a:srgbClr val="FFFF00"/>
              </a:solidFill>
            </a:endParaRPr>
          </a:p>
          <a:p>
            <a:r>
              <a:rPr lang="sk-SK" sz="3200" b="1" u="sng" dirty="0" smtClean="0">
                <a:solidFill>
                  <a:srgbClr val="FFFF00"/>
                </a:solidFill>
              </a:rPr>
              <a:t>najväčšiemu </a:t>
            </a:r>
            <a:r>
              <a:rPr lang="sk-SK" sz="3200" b="1" u="sng" dirty="0">
                <a:solidFill>
                  <a:srgbClr val="FFFF00"/>
                </a:solidFill>
              </a:rPr>
              <a:t>Nepriateľovi v našej cirkvi, spoločenstve?</a:t>
            </a:r>
          </a:p>
          <a:p>
            <a:endParaRPr lang="sk-SK" sz="3200" b="1" u="sng" dirty="0">
              <a:solidFill>
                <a:srgbClr val="FFFF00"/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0" y="1857364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>
                <a:solidFill>
                  <a:srgbClr val="FFFF00"/>
                </a:solidFill>
              </a:rPr>
              <a:t> </a:t>
            </a:r>
            <a:r>
              <a:rPr lang="sk-SK" sz="4000" dirty="0" smtClean="0">
                <a:solidFill>
                  <a:srgbClr val="FFFF00"/>
                </a:solidFill>
              </a:rPr>
              <a:t> - Kto </a:t>
            </a:r>
            <a:r>
              <a:rPr lang="sk-SK" sz="4000" dirty="0">
                <a:solidFill>
                  <a:srgbClr val="FFFF00"/>
                </a:solidFill>
              </a:rPr>
              <a:t>sa zmenil za 2000rokov</a:t>
            </a:r>
            <a:r>
              <a:rPr lang="sk-SK" sz="4000" dirty="0" smtClean="0">
                <a:solidFill>
                  <a:srgbClr val="FFFF00"/>
                </a:solidFill>
              </a:rPr>
              <a:t>?</a:t>
            </a:r>
          </a:p>
          <a:p>
            <a:r>
              <a:rPr lang="sk-SK" sz="4000" dirty="0" smtClean="0">
                <a:solidFill>
                  <a:srgbClr val="FFFF00"/>
                </a:solidFill>
              </a:rPr>
              <a:t>    Pán </a:t>
            </a:r>
            <a:r>
              <a:rPr lang="sk-SK" sz="4000" dirty="0">
                <a:solidFill>
                  <a:srgbClr val="FFFF00"/>
                </a:solidFill>
              </a:rPr>
              <a:t>Ježiš? Alebo démoni? Alebo Cirkev?</a:t>
            </a:r>
          </a:p>
          <a:p>
            <a:r>
              <a:rPr lang="sk-SK" sz="4000" dirty="0" smtClean="0">
                <a:solidFill>
                  <a:srgbClr val="FFFF00"/>
                </a:solidFill>
              </a:rPr>
              <a:t> -  Prestali </a:t>
            </a:r>
            <a:r>
              <a:rPr lang="sk-SK" sz="4000" dirty="0">
                <a:solidFill>
                  <a:srgbClr val="FFFF00"/>
                </a:solidFill>
              </a:rPr>
              <a:t>démoni menej napádať ľudí od </a:t>
            </a:r>
            <a:r>
              <a:rPr lang="sk-SK" sz="4000" dirty="0" err="1">
                <a:solidFill>
                  <a:srgbClr val="FFFF00"/>
                </a:solidFill>
              </a:rPr>
              <a:t>Ježišovych</a:t>
            </a:r>
            <a:r>
              <a:rPr lang="sk-SK" sz="4000" dirty="0">
                <a:solidFill>
                  <a:srgbClr val="FFFF00"/>
                </a:solidFill>
              </a:rPr>
              <a:t> čias? </a:t>
            </a:r>
            <a:endParaRPr lang="sk-SK" sz="4000" dirty="0" smtClean="0">
              <a:solidFill>
                <a:srgbClr val="FFFF00"/>
              </a:solidFill>
            </a:endParaRPr>
          </a:p>
          <a:p>
            <a:r>
              <a:rPr lang="sk-SK" sz="4000" dirty="0" smtClean="0">
                <a:solidFill>
                  <a:srgbClr val="FFFF00"/>
                </a:solidFill>
              </a:rPr>
              <a:t> - Je </a:t>
            </a:r>
            <a:r>
              <a:rPr lang="sk-SK" sz="4000" dirty="0">
                <a:solidFill>
                  <a:srgbClr val="FFFF00"/>
                </a:solidFill>
              </a:rPr>
              <a:t>Ježiš a jeho moc slabšia v dnešnej dobe vo vzťahu k démonom? </a:t>
            </a:r>
            <a:endParaRPr lang="sk-SK" sz="4000" dirty="0" smtClean="0">
              <a:solidFill>
                <a:srgbClr val="FFFF00"/>
              </a:solidFill>
            </a:endParaRPr>
          </a:p>
          <a:p>
            <a:r>
              <a:rPr lang="sk-SK" sz="4000" dirty="0" smtClean="0">
                <a:solidFill>
                  <a:srgbClr val="FFFF00"/>
                </a:solidFill>
              </a:rPr>
              <a:t> - Má </a:t>
            </a:r>
            <a:r>
              <a:rPr lang="sk-SK" sz="4000" dirty="0">
                <a:solidFill>
                  <a:srgbClr val="FFFF00"/>
                </a:solidFill>
              </a:rPr>
              <a:t>Cirkev menšie prostriedky na boj proti </a:t>
            </a:r>
            <a:r>
              <a:rPr lang="sk-SK" sz="4000" dirty="0" smtClean="0">
                <a:solidFill>
                  <a:srgbClr val="FFFF00"/>
                </a:solidFill>
              </a:rPr>
              <a:t>diablovi?   NIE</a:t>
            </a:r>
            <a:r>
              <a:rPr lang="sk-SK" sz="4000" dirty="0">
                <a:solidFill>
                  <a:srgbClr val="FFFF00"/>
                </a:solidFill>
              </a:rPr>
              <a:t>!</a:t>
            </a:r>
          </a:p>
          <a:p>
            <a:endParaRPr lang="sk-SK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victo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642910" y="1142984"/>
            <a:ext cx="850109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solidFill>
                  <a:srgbClr val="FFFF00"/>
                </a:solidFill>
              </a:rPr>
              <a:t>Boh ťa oslobodí, ale krok je aj na tebe – musíš byť disciplinovaný nad svojimi myšlienkami, lebo niektoré ti podsúva diabol. Potrebuješ niečo na ochranu svojej mysle: „</a:t>
            </a:r>
            <a:r>
              <a:rPr lang="sk-SK" sz="3600" i="1" dirty="0" smtClean="0">
                <a:solidFill>
                  <a:srgbClr val="FFFF00"/>
                </a:solidFill>
              </a:rPr>
              <a:t>prilbu spasenia</a:t>
            </a:r>
            <a:r>
              <a:rPr lang="sk-SK" sz="3600" dirty="0" smtClean="0">
                <a:solidFill>
                  <a:srgbClr val="FFFF00"/>
                </a:solidFill>
              </a:rPr>
              <a:t>“ – </a:t>
            </a:r>
            <a:r>
              <a:rPr lang="sk-SK" sz="3600" dirty="0" err="1" smtClean="0">
                <a:solidFill>
                  <a:srgbClr val="FFFF00"/>
                </a:solidFill>
              </a:rPr>
              <a:t>Ef</a:t>
            </a:r>
            <a:r>
              <a:rPr lang="sk-SK" sz="3600" dirty="0" smtClean="0">
                <a:solidFill>
                  <a:srgbClr val="FFFF00"/>
                </a:solidFill>
              </a:rPr>
              <a:t> 6,13-18</a:t>
            </a:r>
          </a:p>
          <a:p>
            <a:r>
              <a:rPr lang="sk-SK" sz="3600" dirty="0" smtClean="0">
                <a:solidFill>
                  <a:srgbClr val="FFFF00"/>
                </a:solidFill>
              </a:rPr>
              <a:t>Prilbou spasenia je nádej! Použi vždy, keď diabol napáda tvoju myseľ biblické verše plné nádeje (1 </a:t>
            </a:r>
            <a:r>
              <a:rPr lang="sk-SK" sz="3600" dirty="0" err="1" smtClean="0">
                <a:solidFill>
                  <a:srgbClr val="FFFF00"/>
                </a:solidFill>
              </a:rPr>
              <a:t>Sol</a:t>
            </a:r>
            <a:r>
              <a:rPr lang="sk-SK" sz="3600" dirty="0" smtClean="0">
                <a:solidFill>
                  <a:srgbClr val="FFFF00"/>
                </a:solidFill>
              </a:rPr>
              <a:t> 5,8 „ </a:t>
            </a:r>
            <a:r>
              <a:rPr lang="sk-SK" sz="3600" i="1" dirty="0" smtClean="0">
                <a:solidFill>
                  <a:srgbClr val="FFFF00"/>
                </a:solidFill>
              </a:rPr>
              <a:t>vezmúc si prilbu...nádej spasenia</a:t>
            </a:r>
            <a:r>
              <a:rPr lang="sk-SK" sz="3600" dirty="0" smtClean="0">
                <a:solidFill>
                  <a:srgbClr val="FFFF00"/>
                </a:solidFill>
              </a:rPr>
              <a:t>.“:</a:t>
            </a:r>
          </a:p>
          <a:p>
            <a:endParaRPr lang="sk-SK" sz="3600" dirty="0">
              <a:solidFill>
                <a:srgbClr val="FFFF0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1214414" y="4286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victo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642910" y="857232"/>
            <a:ext cx="8501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u="sng" dirty="0" smtClean="0">
                <a:solidFill>
                  <a:srgbClr val="FFFF00"/>
                </a:solidFill>
              </a:rPr>
              <a:t>Verše nádeje, ktoré môžeš citovať Zlému:</a:t>
            </a:r>
            <a:endParaRPr lang="sk-SK" sz="3600" b="1" u="sng" dirty="0">
              <a:solidFill>
                <a:srgbClr val="FFFF0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1214414" y="4286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357158" y="2285992"/>
            <a:ext cx="87868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solidFill>
                  <a:srgbClr val="FFFF00"/>
                </a:solidFill>
              </a:rPr>
              <a:t>„</a:t>
            </a:r>
            <a:r>
              <a:rPr lang="sk-SK" sz="3600" b="1" i="1" dirty="0" smtClean="0">
                <a:solidFill>
                  <a:srgbClr val="FFFF00"/>
                </a:solidFill>
              </a:rPr>
              <a:t>Vieme, že tým, čo milujú Boha, všetko slúži na dobré; tým, čo sú povolaní podľa jeho rozhodnutia.“</a:t>
            </a:r>
            <a:r>
              <a:rPr lang="sk-SK" sz="3600" b="1" dirty="0" smtClean="0">
                <a:solidFill>
                  <a:srgbClr val="FFFF00"/>
                </a:solidFill>
              </a:rPr>
              <a:t> </a:t>
            </a:r>
            <a:r>
              <a:rPr lang="sk-SK" sz="3600" b="1" dirty="0" err="1" smtClean="0">
                <a:solidFill>
                  <a:srgbClr val="FFFF00"/>
                </a:solidFill>
              </a:rPr>
              <a:t>Rim</a:t>
            </a:r>
            <a:r>
              <a:rPr lang="sk-SK" sz="3600" b="1" dirty="0" smtClean="0">
                <a:solidFill>
                  <a:srgbClr val="FFFF00"/>
                </a:solidFill>
              </a:rPr>
              <a:t> 8,28 </a:t>
            </a:r>
          </a:p>
          <a:p>
            <a:endParaRPr lang="sk-SK" sz="3600" b="1" dirty="0" smtClean="0">
              <a:solidFill>
                <a:srgbClr val="FFFF00"/>
              </a:solidFill>
            </a:endParaRPr>
          </a:p>
          <a:p>
            <a:r>
              <a:rPr lang="sk-SK" sz="3600" b="1" dirty="0" smtClean="0">
                <a:solidFill>
                  <a:srgbClr val="FFFF00"/>
                </a:solidFill>
              </a:rPr>
              <a:t>„</a:t>
            </a:r>
            <a:r>
              <a:rPr lang="sk-SK" sz="3600" b="1" i="1" dirty="0" smtClean="0">
                <a:solidFill>
                  <a:srgbClr val="FFFF00"/>
                </a:solidFill>
              </a:rPr>
              <a:t>Všetko môžem v tom, ktorý ma posilňuje</a:t>
            </a:r>
            <a:r>
              <a:rPr lang="sk-SK" sz="3600" b="1" dirty="0" smtClean="0">
                <a:solidFill>
                  <a:srgbClr val="FFFF00"/>
                </a:solidFill>
              </a:rPr>
              <a:t>.“ </a:t>
            </a:r>
            <a:r>
              <a:rPr lang="sk-SK" sz="3600" b="1" dirty="0" err="1" smtClean="0">
                <a:solidFill>
                  <a:srgbClr val="FFFF00"/>
                </a:solidFill>
              </a:rPr>
              <a:t>Flp</a:t>
            </a:r>
            <a:r>
              <a:rPr lang="sk-SK" sz="3600" b="1" dirty="0" smtClean="0">
                <a:solidFill>
                  <a:srgbClr val="FFFF00"/>
                </a:solidFill>
              </a:rPr>
              <a:t> 4,13</a:t>
            </a:r>
          </a:p>
          <a:p>
            <a:endParaRPr lang="sk-SK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victo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285720" y="642918"/>
            <a:ext cx="8501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u="sng" dirty="0" smtClean="0">
                <a:solidFill>
                  <a:srgbClr val="FFFF00"/>
                </a:solidFill>
              </a:rPr>
              <a:t>Potrebuješ oslobodenie aj sebadisciplínu ako obranu pred diablom</a:t>
            </a:r>
            <a:endParaRPr lang="sk-SK" sz="3600" b="1" u="sng" dirty="0">
              <a:solidFill>
                <a:srgbClr val="FFFF0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1214414" y="4286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1214414" y="2428868"/>
            <a:ext cx="6669775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4400" b="1" dirty="0" err="1" smtClean="0">
                <a:solidFill>
                  <a:srgbClr val="FFFF00"/>
                </a:solidFill>
              </a:rPr>
              <a:t>Jednorázové</a:t>
            </a:r>
            <a:r>
              <a:rPr lang="sk-SK" sz="4400" b="1" dirty="0" smtClean="0">
                <a:solidFill>
                  <a:srgbClr val="FFFF00"/>
                </a:solidFill>
              </a:rPr>
              <a:t> oslobodenie </a:t>
            </a:r>
          </a:p>
          <a:p>
            <a:pPr algn="ctr"/>
            <a:r>
              <a:rPr lang="sk-SK" sz="4400" b="1" dirty="0" smtClean="0">
                <a:solidFill>
                  <a:srgbClr val="FFFF00"/>
                </a:solidFill>
              </a:rPr>
              <a:t>bez ďalšej obrany nestačí, </a:t>
            </a:r>
          </a:p>
          <a:p>
            <a:pPr algn="ctr"/>
            <a:r>
              <a:rPr lang="sk-SK" sz="4400" b="1" dirty="0" smtClean="0">
                <a:solidFill>
                  <a:srgbClr val="FFFF00"/>
                </a:solidFill>
              </a:rPr>
              <a:t>démoni sa ťa nebudú chcieť</a:t>
            </a:r>
          </a:p>
          <a:p>
            <a:pPr algn="ctr"/>
            <a:r>
              <a:rPr lang="sk-SK" sz="4400" b="1" dirty="0" smtClean="0">
                <a:solidFill>
                  <a:srgbClr val="FFFF00"/>
                </a:solidFill>
              </a:rPr>
              <a:t> vzdať len tak ľahko!</a:t>
            </a:r>
          </a:p>
          <a:p>
            <a:endParaRPr lang="sk-SK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victo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285720" y="642918"/>
            <a:ext cx="8501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u="sng" dirty="0" smtClean="0">
                <a:solidFill>
                  <a:srgbClr val="FFFF00"/>
                </a:solidFill>
              </a:rPr>
              <a:t>Praktické rady</a:t>
            </a:r>
            <a:endParaRPr lang="sk-SK" sz="3600" b="1" u="sng" dirty="0">
              <a:solidFill>
                <a:srgbClr val="FFFF0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1214414" y="4286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357158" y="1857364"/>
            <a:ext cx="778674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FFFF00"/>
                </a:solidFill>
              </a:rPr>
              <a:t>*Osoba, ktorá je vyčerpaná fyzicky alebo duchovne je ľahkým terčom démonického útoku.</a:t>
            </a:r>
          </a:p>
          <a:p>
            <a:r>
              <a:rPr lang="sk-SK" sz="3200" b="1" dirty="0" smtClean="0">
                <a:solidFill>
                  <a:srgbClr val="FFFF00"/>
                </a:solidFill>
              </a:rPr>
              <a:t>*Čím viac cituješ Písmo a vzývaš meno Ježiš, tým viac nadobúdaš nad svojim nepriateľom prevahu.</a:t>
            </a:r>
          </a:p>
          <a:p>
            <a:r>
              <a:rPr lang="sk-SK" sz="3200" b="1" dirty="0" smtClean="0">
                <a:solidFill>
                  <a:srgbClr val="FFFF00"/>
                </a:solidFill>
              </a:rPr>
              <a:t>*Démonov je veľmi veľa a majú rôzne mená, je dôležité ich rozpoznať najskôr. Jestvujú aj rôzne skryté formy démonov, napr. démon sebaľútosti.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victo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285720" y="642918"/>
            <a:ext cx="85010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u="sng" dirty="0" smtClean="0">
                <a:solidFill>
                  <a:srgbClr val="FFFF00"/>
                </a:solidFill>
              </a:rPr>
              <a:t>Základné podmienky, ktoré treba splniť, aby bol človek oslobodený od vplyvu Zlého:</a:t>
            </a:r>
          </a:p>
          <a:p>
            <a:pPr algn="ctr"/>
            <a:endParaRPr lang="sk-SK" sz="3600" b="1" u="sng" dirty="0">
              <a:solidFill>
                <a:srgbClr val="FFFF0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1214414" y="4286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571472" y="2428868"/>
            <a:ext cx="778674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k-SK" sz="3600" dirty="0" smtClean="0">
                <a:solidFill>
                  <a:srgbClr val="FFFF00"/>
                </a:solidFill>
              </a:rPr>
              <a:t>*Pokánie – skontroluj si, či si sa odvrátil od každej formy hriechu</a:t>
            </a:r>
          </a:p>
          <a:p>
            <a:pPr lvl="0"/>
            <a:endParaRPr lang="sk-SK" sz="3600" dirty="0" smtClean="0">
              <a:solidFill>
                <a:srgbClr val="FFFF00"/>
              </a:solidFill>
            </a:endParaRPr>
          </a:p>
          <a:p>
            <a:pPr lvl="0"/>
            <a:r>
              <a:rPr lang="sk-SK" sz="3600" dirty="0" smtClean="0">
                <a:solidFill>
                  <a:srgbClr val="FFFF00"/>
                </a:solidFill>
              </a:rPr>
              <a:t>*Ježiš Kristus je tvoj Osloboditeľ – ak vedieš boje bez neho, nezvládneš to</a:t>
            </a:r>
          </a:p>
          <a:p>
            <a:pPr lvl="0"/>
            <a:endParaRPr lang="sk-SK" sz="3600" dirty="0" smtClean="0">
              <a:solidFill>
                <a:srgbClr val="FFFF00"/>
              </a:solidFill>
            </a:endParaRPr>
          </a:p>
          <a:p>
            <a:pPr lvl="0"/>
            <a:r>
              <a:rPr lang="sk-SK" sz="3600" dirty="0" smtClean="0">
                <a:solidFill>
                  <a:srgbClr val="FFFF00"/>
                </a:solidFill>
              </a:rPr>
              <a:t>*Odpustenie – tým, čo ti ublížili, alebo, ktorým si ublížil ty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victo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285720" y="642918"/>
            <a:ext cx="8501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u="sng" dirty="0" smtClean="0">
                <a:solidFill>
                  <a:srgbClr val="FFFF00"/>
                </a:solidFill>
              </a:rPr>
              <a:t>Nenechajme démonov pod hladinou!</a:t>
            </a:r>
          </a:p>
          <a:p>
            <a:pPr algn="ctr"/>
            <a:endParaRPr lang="sk-SK" sz="3600" b="1" u="sng" dirty="0">
              <a:solidFill>
                <a:srgbClr val="FFFF0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1214414" y="4286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571472" y="2428868"/>
            <a:ext cx="778674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solidFill>
                  <a:srgbClr val="FFFF00"/>
                </a:solidFill>
              </a:rPr>
              <a:t>Ak sa démoni nikdy neprejavia, potom nemáme žiadnu príležitosť ich vyhnať. Zostávajú v ľudských životoch pod hladinou, slobodní na to, aby pokračovali vo svojich škodlivých a deštruktívnych aktivitách. Keby sme im dali na výber, démoni by si radšej zvolili byť „ovládaní“ ako vyhnaní von.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victo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285720" y="642918"/>
            <a:ext cx="8501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u="sng" dirty="0" smtClean="0">
                <a:solidFill>
                  <a:srgbClr val="FFFF00"/>
                </a:solidFill>
              </a:rPr>
              <a:t>Čím viac svätosti, tým viac pokušení</a:t>
            </a:r>
          </a:p>
          <a:p>
            <a:pPr algn="ctr"/>
            <a:endParaRPr lang="sk-SK" sz="3600" b="1" u="sng" dirty="0">
              <a:solidFill>
                <a:srgbClr val="FFFF0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1214414" y="4286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500034" y="1785926"/>
            <a:ext cx="778674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FFFF00"/>
                </a:solidFill>
              </a:rPr>
              <a:t>V skutočnosti nevieme, čo sú to duchovné problémy, až kým nezažijeme krst v Duchu Svätom. Toto však nie je </a:t>
            </a:r>
            <a:r>
              <a:rPr lang="sk-SK" sz="3200" b="1" dirty="0" err="1" smtClean="0">
                <a:solidFill>
                  <a:srgbClr val="FFFF00"/>
                </a:solidFill>
              </a:rPr>
              <a:t>dôvod,aby</a:t>
            </a:r>
            <a:r>
              <a:rPr lang="sk-SK" sz="3200" b="1" dirty="0" smtClean="0">
                <a:solidFill>
                  <a:srgbClr val="FFFF00"/>
                </a:solidFill>
              </a:rPr>
              <a:t> sme boli znechutení. Napr. samotný Ježiš Kristus vstúpil do svojej služby ako Mesiáš a jeho nasledujúcou skúsenosťou bol 40-dňový intenzívny, osobný konflikt so satanom na </a:t>
            </a:r>
            <a:r>
              <a:rPr lang="sk-SK" sz="3200" b="1" dirty="0" err="1" smtClean="0">
                <a:solidFill>
                  <a:srgbClr val="FFFF00"/>
                </a:solidFill>
              </a:rPr>
              <a:t>púšťi</a:t>
            </a:r>
            <a:r>
              <a:rPr lang="sk-SK" sz="3200" b="1" dirty="0" smtClean="0">
                <a:solidFill>
                  <a:srgbClr val="FFFF00"/>
                </a:solidFill>
              </a:rPr>
              <a:t>. Ježiš vstúpil do tohto konfliktu naplnený Duchom Svätým (</a:t>
            </a:r>
            <a:r>
              <a:rPr lang="sk-SK" sz="3200" b="1" dirty="0" err="1" smtClean="0">
                <a:solidFill>
                  <a:srgbClr val="FFFF00"/>
                </a:solidFill>
              </a:rPr>
              <a:t>Lk</a:t>
            </a:r>
            <a:r>
              <a:rPr lang="sk-SK" sz="3200" b="1" dirty="0" smtClean="0">
                <a:solidFill>
                  <a:srgbClr val="FFFF00"/>
                </a:solidFill>
              </a:rPr>
              <a:t> 4,1)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victo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285720" y="642918"/>
            <a:ext cx="8501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u="sng" dirty="0" smtClean="0">
                <a:solidFill>
                  <a:srgbClr val="FFFF00"/>
                </a:solidFill>
              </a:rPr>
              <a:t>Čím viac svätosti, tým viac pokušení</a:t>
            </a:r>
          </a:p>
          <a:p>
            <a:pPr algn="ctr"/>
            <a:endParaRPr lang="sk-SK" sz="3600" b="1" u="sng" dirty="0">
              <a:solidFill>
                <a:srgbClr val="FFFF0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1214414" y="4286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500034" y="1785926"/>
            <a:ext cx="778674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solidFill>
                  <a:srgbClr val="FFFF00"/>
                </a:solidFill>
              </a:rPr>
              <a:t>Ak túžime vidieť, ako sa v našich životoch uvoľňuje moc Ducha Svätého, nemôžeme sa vyhnúť konfliktu so satanom. Duchovný konflikt tohto druhu nie je dôkazom nezdaru, ba naopak, je to životne dôležitá podmienka pre plodnú službu.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victo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357158" y="428604"/>
            <a:ext cx="842968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u="sng" dirty="0">
                <a:solidFill>
                  <a:srgbClr val="FFFF00"/>
                </a:solidFill>
              </a:rPr>
              <a:t>Démoni nie sú zriedkavé postavy v 4 </a:t>
            </a:r>
            <a:r>
              <a:rPr lang="sk-SK" sz="2800" b="1" u="sng" dirty="0" smtClean="0">
                <a:solidFill>
                  <a:srgbClr val="FFFF00"/>
                </a:solidFill>
              </a:rPr>
              <a:t>evanjeliách</a:t>
            </a:r>
          </a:p>
          <a:p>
            <a:endParaRPr lang="sk-SK" sz="2800" b="1" dirty="0">
              <a:solidFill>
                <a:srgbClr val="FFFF00"/>
              </a:solidFill>
            </a:endParaRPr>
          </a:p>
          <a:p>
            <a:endParaRPr lang="sk-SK" sz="2800" b="1" dirty="0">
              <a:solidFill>
                <a:srgbClr val="FFFF00"/>
              </a:solidFill>
            </a:endParaRPr>
          </a:p>
          <a:p>
            <a:r>
              <a:rPr lang="sk-SK" sz="2800" b="1" dirty="0">
                <a:solidFill>
                  <a:srgbClr val="FFFF00"/>
                </a:solidFill>
              </a:rPr>
              <a:t>Evanjelista Marek začína svoj záznam o verejnej službe Pána Ježiša popisom udalosti, v ktorej sa démon postavil proti Ježišovi, práve keď vyučoval v jednej zo synagóg v </a:t>
            </a:r>
            <a:r>
              <a:rPr lang="sk-SK" sz="2800" b="1" dirty="0" err="1">
                <a:solidFill>
                  <a:srgbClr val="FFFF00"/>
                </a:solidFill>
              </a:rPr>
              <a:t>Galilei</a:t>
            </a:r>
            <a:r>
              <a:rPr lang="sk-SK" sz="2800" b="1" dirty="0">
                <a:solidFill>
                  <a:srgbClr val="FFFF00"/>
                </a:solidFill>
              </a:rPr>
              <a:t>. V dôsledku tohto konfliktného stretnutia sa o ňom ihneď rozšírila povesť po celej </a:t>
            </a:r>
            <a:r>
              <a:rPr lang="sk-SK" sz="2800" b="1" dirty="0" err="1">
                <a:solidFill>
                  <a:srgbClr val="FFFF00"/>
                </a:solidFill>
              </a:rPr>
              <a:t>Galilei</a:t>
            </a:r>
            <a:r>
              <a:rPr lang="sk-SK" sz="2800" b="1" dirty="0">
                <a:solidFill>
                  <a:srgbClr val="FFFF00"/>
                </a:solidFill>
              </a:rPr>
              <a:t> (</a:t>
            </a:r>
            <a:r>
              <a:rPr lang="sk-SK" sz="2800" b="1" dirty="0" err="1">
                <a:solidFill>
                  <a:srgbClr val="FFFF00"/>
                </a:solidFill>
              </a:rPr>
              <a:t>Mk</a:t>
            </a:r>
            <a:r>
              <a:rPr lang="sk-SK" sz="2800" b="1" dirty="0">
                <a:solidFill>
                  <a:srgbClr val="FFFF00"/>
                </a:solidFill>
              </a:rPr>
              <a:t> 1,21-28</a:t>
            </a:r>
            <a:r>
              <a:rPr lang="sk-SK" sz="2800" b="1" dirty="0" smtClean="0">
                <a:solidFill>
                  <a:srgbClr val="FFFF00"/>
                </a:solidFill>
              </a:rPr>
              <a:t>).</a:t>
            </a:r>
          </a:p>
          <a:p>
            <a:endParaRPr lang="sk-SK" sz="2800" b="1" dirty="0">
              <a:solidFill>
                <a:srgbClr val="FFFF00"/>
              </a:solidFill>
            </a:endParaRPr>
          </a:p>
          <a:p>
            <a:r>
              <a:rPr lang="sk-SK" sz="2800" b="1" dirty="0" smtClean="0">
                <a:solidFill>
                  <a:srgbClr val="FFFF00"/>
                </a:solidFill>
              </a:rPr>
              <a:t>Od </a:t>
            </a:r>
            <a:r>
              <a:rPr lang="sk-SK" sz="2800" b="1" dirty="0">
                <a:solidFill>
                  <a:srgbClr val="FFFF00"/>
                </a:solidFill>
              </a:rPr>
              <a:t>tohto momentu sa Ježiš </a:t>
            </a:r>
            <a:r>
              <a:rPr lang="sk-SK" sz="2800" b="1" dirty="0" err="1">
                <a:solidFill>
                  <a:srgbClr val="FFFF00"/>
                </a:solidFill>
              </a:rPr>
              <a:t>vysporiadával</a:t>
            </a:r>
            <a:r>
              <a:rPr lang="sk-SK" sz="2800" b="1" dirty="0">
                <a:solidFill>
                  <a:srgbClr val="FFFF00"/>
                </a:solidFill>
              </a:rPr>
              <a:t> s démonmi kdekoľvek sa s nimi počas svojej tri a pol ročnej verejnej služby stretol.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victo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285720" y="642918"/>
            <a:ext cx="8858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u="sng" dirty="0" smtClean="0">
                <a:solidFill>
                  <a:srgbClr val="FFFF00"/>
                </a:solidFill>
              </a:rPr>
              <a:t>Chvála – atmosféra, ktorá odpudzuje démonov</a:t>
            </a:r>
          </a:p>
          <a:p>
            <a:pPr algn="ctr"/>
            <a:endParaRPr lang="sk-SK" sz="3600" b="1" u="sng" dirty="0">
              <a:solidFill>
                <a:srgbClr val="FFFF0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1214414" y="4286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500034" y="1785926"/>
            <a:ext cx="778674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3600" dirty="0" smtClean="0">
              <a:solidFill>
                <a:srgbClr val="FFFF00"/>
              </a:solidFill>
            </a:endParaRPr>
          </a:p>
          <a:p>
            <a:r>
              <a:rPr lang="sk-SK" sz="3600" dirty="0" smtClean="0">
                <a:solidFill>
                  <a:srgbClr val="FFFF00"/>
                </a:solidFill>
              </a:rPr>
              <a:t>„</a:t>
            </a:r>
            <a:r>
              <a:rPr lang="sk-SK" sz="3600" i="1" u="sng" dirty="0" smtClean="0">
                <a:solidFill>
                  <a:srgbClr val="FFFF00"/>
                </a:solidFill>
              </a:rPr>
              <a:t>rúcho radosti </a:t>
            </a:r>
            <a:r>
              <a:rPr lang="sk-SK" sz="3600" i="1" dirty="0" smtClean="0">
                <a:solidFill>
                  <a:srgbClr val="FFFF00"/>
                </a:solidFill>
              </a:rPr>
              <a:t>miesto sklesnutého ducha</a:t>
            </a:r>
            <a:r>
              <a:rPr lang="sk-SK" sz="3600" dirty="0" smtClean="0">
                <a:solidFill>
                  <a:srgbClr val="FFFF00"/>
                </a:solidFill>
              </a:rPr>
              <a:t>...“ </a:t>
            </a:r>
            <a:r>
              <a:rPr lang="sk-SK" sz="3600" dirty="0" err="1" smtClean="0">
                <a:solidFill>
                  <a:srgbClr val="FFFF00"/>
                </a:solidFill>
              </a:rPr>
              <a:t>Iz</a:t>
            </a:r>
            <a:r>
              <a:rPr lang="sk-SK" sz="3600" dirty="0" smtClean="0">
                <a:solidFill>
                  <a:srgbClr val="FFFF00"/>
                </a:solidFill>
              </a:rPr>
              <a:t> 61,3 – rúcho radosti v inom preklade je „</a:t>
            </a:r>
            <a:r>
              <a:rPr lang="sk-SK" sz="3600" i="1" u="sng" dirty="0" smtClean="0">
                <a:solidFill>
                  <a:srgbClr val="FFFF00"/>
                </a:solidFill>
              </a:rPr>
              <a:t>odev chvály</a:t>
            </a:r>
            <a:r>
              <a:rPr lang="sk-SK" sz="3600" dirty="0" smtClean="0">
                <a:solidFill>
                  <a:srgbClr val="FFFF00"/>
                </a:solidFill>
              </a:rPr>
              <a:t>“ </a:t>
            </a:r>
            <a:r>
              <a:rPr lang="sk-SK" sz="3600" i="1" dirty="0" smtClean="0">
                <a:solidFill>
                  <a:srgbClr val="FFFF00"/>
                </a:solidFill>
              </a:rPr>
              <a:t>miesto ducha tiaže, ducha slabosti alebo </a:t>
            </a:r>
            <a:r>
              <a:rPr lang="sk-SK" sz="3600" i="1" u="sng" dirty="0" smtClean="0">
                <a:solidFill>
                  <a:srgbClr val="FFFF00"/>
                </a:solidFill>
              </a:rPr>
              <a:t>ducha zúfalstva. </a:t>
            </a:r>
            <a:endParaRPr lang="sk-SK" sz="3600" u="sng" dirty="0" smtClean="0">
              <a:solidFill>
                <a:srgbClr val="FFFF00"/>
              </a:solidFill>
            </a:endParaRPr>
          </a:p>
          <a:p>
            <a:r>
              <a:rPr lang="sk-SK" sz="3600" dirty="0" smtClean="0">
                <a:solidFill>
                  <a:srgbClr val="FFFF00"/>
                </a:solidFill>
              </a:rPr>
              <a:t>„</a:t>
            </a:r>
            <a:r>
              <a:rPr lang="sk-SK" sz="3600" i="1" dirty="0" smtClean="0">
                <a:solidFill>
                  <a:srgbClr val="FFFF00"/>
                </a:solidFill>
              </a:rPr>
              <a:t>Pána chcem </a:t>
            </a:r>
            <a:r>
              <a:rPr lang="sk-SK" sz="3600" i="1" u="sng" dirty="0" smtClean="0">
                <a:solidFill>
                  <a:srgbClr val="FFFF00"/>
                </a:solidFill>
              </a:rPr>
              <a:t>velebiť v každom čase</a:t>
            </a:r>
            <a:r>
              <a:rPr lang="sk-SK" sz="3600" i="1" dirty="0" smtClean="0">
                <a:solidFill>
                  <a:srgbClr val="FFFF00"/>
                </a:solidFill>
              </a:rPr>
              <a:t>, moje ústa budú ho vždy chváliť.“</a:t>
            </a:r>
            <a:r>
              <a:rPr lang="sk-SK" sz="3600" dirty="0" smtClean="0">
                <a:solidFill>
                  <a:srgbClr val="FFFF00"/>
                </a:solidFill>
              </a:rPr>
              <a:t> Ž 34,2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victo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500034" y="1500174"/>
            <a:ext cx="807249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FFFF00"/>
                </a:solidFill>
              </a:rPr>
              <a:t>Táto služba sa jeho smrťou neskončila! Keď Ježiš vyslal svojich učeníkov, odovzdal im svoju autoritu. Sám Ježiš bol vo svojom jednaní s démonmi veľmi praktický. V čase, keď povedal: „</a:t>
            </a:r>
            <a:r>
              <a:rPr lang="sk-SK" sz="3200" b="1" i="1" dirty="0">
                <a:solidFill>
                  <a:srgbClr val="FFFF00"/>
                </a:solidFill>
              </a:rPr>
              <a:t>Ale ak ja Božím Duchom vyháňam zlých duchov, potom k vám prišlo Božie kráľovstvo.“ </a:t>
            </a:r>
            <a:r>
              <a:rPr lang="sk-SK" sz="3200" b="1" dirty="0" err="1">
                <a:solidFill>
                  <a:srgbClr val="FFFF00"/>
                </a:solidFill>
              </a:rPr>
              <a:t>Mt</a:t>
            </a:r>
            <a:r>
              <a:rPr lang="sk-SK" sz="3200" b="1" dirty="0">
                <a:solidFill>
                  <a:srgbClr val="FFFF00"/>
                </a:solidFill>
              </a:rPr>
              <a:t> 12,28 </a:t>
            </a:r>
            <a:r>
              <a:rPr lang="sk-SK" sz="3200" b="1" dirty="0" smtClean="0">
                <a:solidFill>
                  <a:srgbClr val="FFFF00"/>
                </a:solidFill>
              </a:rPr>
              <a:t>,</a:t>
            </a:r>
          </a:p>
          <a:p>
            <a:endParaRPr lang="sk-SK" sz="3200" b="1" dirty="0">
              <a:solidFill>
                <a:srgbClr val="FFFF00"/>
              </a:solidFill>
            </a:endParaRPr>
          </a:p>
          <a:p>
            <a:r>
              <a:rPr lang="sk-SK" sz="3200" b="1" dirty="0" smtClean="0">
                <a:solidFill>
                  <a:srgbClr val="FFFF00"/>
                </a:solidFill>
              </a:rPr>
              <a:t> Zdôraznil </a:t>
            </a:r>
            <a:r>
              <a:rPr lang="sk-SK" sz="3200" b="1" dirty="0">
                <a:solidFill>
                  <a:srgbClr val="FFFF00"/>
                </a:solidFill>
              </a:rPr>
              <a:t>jedinečný význam tejto služby , služby vyháňania démonov. </a:t>
            </a:r>
          </a:p>
          <a:p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714348" y="357166"/>
            <a:ext cx="79777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400" dirty="0" smtClean="0">
                <a:solidFill>
                  <a:srgbClr val="FFFF00"/>
                </a:solidFill>
              </a:rPr>
              <a:t>Vyháňanie démonov v evanjeliách</a:t>
            </a:r>
            <a:endParaRPr lang="sk-SK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victo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428596" y="1225689"/>
            <a:ext cx="80724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>
                <a:solidFill>
                  <a:srgbClr val="FFFF00"/>
                </a:solidFill>
              </a:rPr>
              <a:t>Evanjelizačná služba, ktorá nezahŕňa oslobodenie od démonov nezodpovedá novozákonnému typu evanjelizácie. Na druhej strane nemožno akýkoľvek problém – fyzický, citový a duchovný hneď považovať za démonický. Treba rozlišovať jednotlivé situácie.</a:t>
            </a:r>
          </a:p>
          <a:p>
            <a:endParaRPr lang="sk-SK" sz="4000" dirty="0">
              <a:solidFill>
                <a:srgbClr val="FFFF00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357158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u="sng" dirty="0" smtClean="0">
                <a:solidFill>
                  <a:srgbClr val="FFFF00"/>
                </a:solidFill>
              </a:rPr>
              <a:t>Evanjelizácia bez oslobodenia je neúplná</a:t>
            </a:r>
            <a:endParaRPr lang="sk-SK" sz="4000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victo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642910" y="1348800"/>
            <a:ext cx="807249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i="1" dirty="0">
                <a:solidFill>
                  <a:srgbClr val="FFFF00"/>
                </a:solidFill>
              </a:rPr>
              <a:t>„Po západe slnka všetci, čo mali chorých na rozličné neduhy, privádzali ich k nemu. On na každého z nich kládol ruky a uzdravoval ich. Z mnohých vychádzali aj zlí duchovia a kričali: "Ty si Boží Syn." On im pohrozil a nedovolil im hovoriť, lebo vedeli, že on je Mesiáš.“</a:t>
            </a:r>
            <a:r>
              <a:rPr lang="sk-SK" sz="3200" b="1" dirty="0">
                <a:solidFill>
                  <a:srgbClr val="FFFF00"/>
                </a:solidFill>
              </a:rPr>
              <a:t> </a:t>
            </a:r>
            <a:r>
              <a:rPr lang="sk-SK" sz="3200" b="1" dirty="0" err="1">
                <a:solidFill>
                  <a:srgbClr val="FFFF00"/>
                </a:solidFill>
              </a:rPr>
              <a:t>Lk</a:t>
            </a:r>
            <a:r>
              <a:rPr lang="sk-SK" sz="3200" b="1" dirty="0">
                <a:solidFill>
                  <a:srgbClr val="FFFF00"/>
                </a:solidFill>
              </a:rPr>
              <a:t> 4,40-41</a:t>
            </a:r>
          </a:p>
          <a:p>
            <a:pPr lvl="0"/>
            <a:r>
              <a:rPr lang="sk-SK" sz="3200" dirty="0" smtClean="0">
                <a:solidFill>
                  <a:srgbClr val="FFFF00"/>
                </a:solidFill>
              </a:rPr>
              <a:t>Za </a:t>
            </a:r>
            <a:r>
              <a:rPr lang="sk-SK" sz="3200" dirty="0">
                <a:solidFill>
                  <a:srgbClr val="FFFF00"/>
                </a:solidFill>
              </a:rPr>
              <a:t>Ježišom prichádzali ľudia, ktorí hľadali uzdravenie zo svojich chorôb, ale z mnohých museli byť vyhnaní démoni. Niektoré z ich chorôb zapríčinili démoni. </a:t>
            </a:r>
          </a:p>
          <a:p>
            <a:endParaRPr lang="sk-SK" sz="3200" dirty="0">
              <a:solidFill>
                <a:srgbClr val="FFFF00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357158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u="sng" dirty="0" smtClean="0">
                <a:solidFill>
                  <a:srgbClr val="FFFF00"/>
                </a:solidFill>
              </a:rPr>
              <a:t>Choroby zapríčinené démonmi</a:t>
            </a:r>
            <a:endParaRPr lang="sk-SK" sz="4000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victo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642910" y="1348800"/>
            <a:ext cx="807249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3200" b="1" i="1" dirty="0" smtClean="0">
              <a:solidFill>
                <a:srgbClr val="FFFF00"/>
              </a:solidFill>
            </a:endParaRPr>
          </a:p>
          <a:p>
            <a:r>
              <a:rPr lang="sk-SK" sz="3200" b="1" i="1" dirty="0" smtClean="0">
                <a:solidFill>
                  <a:srgbClr val="FFFF00"/>
                </a:solidFill>
              </a:rPr>
              <a:t>"</a:t>
            </a:r>
            <a:r>
              <a:rPr lang="sk-SK" sz="3200" b="1" i="1" dirty="0">
                <a:solidFill>
                  <a:srgbClr val="FFFF00"/>
                </a:solidFill>
              </a:rPr>
              <a:t>Priblížilo sa nebeské kráľovstvo." Chorých uzdravujte, mŕtvych krieste; malomocných očisťujte, zlých duchov vyháňajte. Zadarmo ste dostali, zadarmo dávajte.“</a:t>
            </a:r>
            <a:r>
              <a:rPr lang="sk-SK" sz="3200" b="1" dirty="0">
                <a:solidFill>
                  <a:srgbClr val="FFFF00"/>
                </a:solidFill>
              </a:rPr>
              <a:t> </a:t>
            </a:r>
            <a:r>
              <a:rPr lang="sk-SK" sz="3200" b="1" dirty="0" err="1">
                <a:solidFill>
                  <a:srgbClr val="FFFF00"/>
                </a:solidFill>
              </a:rPr>
              <a:t>Mt</a:t>
            </a:r>
            <a:r>
              <a:rPr lang="sk-SK" sz="3200" b="1" dirty="0">
                <a:solidFill>
                  <a:srgbClr val="FFFF00"/>
                </a:solidFill>
              </a:rPr>
              <a:t> 10,7-8</a:t>
            </a:r>
          </a:p>
          <a:p>
            <a:endParaRPr lang="sk-SK" sz="3200" dirty="0">
              <a:solidFill>
                <a:srgbClr val="FFFF00"/>
              </a:solidFill>
            </a:endParaRPr>
          </a:p>
          <a:p>
            <a:endParaRPr lang="sk-SK" sz="3200" dirty="0">
              <a:solidFill>
                <a:srgbClr val="FFFF00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357158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u="sng" dirty="0">
                <a:solidFill>
                  <a:srgbClr val="FFFF00"/>
                </a:solidFill>
              </a:rPr>
              <a:t>Vyháňanie démonov nebolo </a:t>
            </a:r>
            <a:r>
              <a:rPr lang="sk-SK" sz="4000" u="sng" dirty="0" smtClean="0">
                <a:solidFill>
                  <a:srgbClr val="FFFF00"/>
                </a:solidFill>
              </a:rPr>
              <a:t>dobrovoľnou </a:t>
            </a:r>
            <a:r>
              <a:rPr lang="sk-SK" sz="4000" u="sng" dirty="0">
                <a:solidFill>
                  <a:srgbClr val="FFFF00"/>
                </a:solidFill>
              </a:rPr>
              <a:t>„extra záležitosťou.“!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928662" y="4572008"/>
            <a:ext cx="7858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FFFF00"/>
                </a:solidFill>
              </a:rPr>
              <a:t>„</a:t>
            </a:r>
            <a:r>
              <a:rPr lang="sk-SK" sz="3200" b="1" i="1" dirty="0">
                <a:solidFill>
                  <a:srgbClr val="FFFF00"/>
                </a:solidFill>
              </a:rPr>
              <a:t>Vyhnali mnoho zlých duchov, pomazali olejom veľa chorých a uzdravovali</a:t>
            </a:r>
            <a:r>
              <a:rPr lang="sk-SK" sz="3200" b="1" dirty="0">
                <a:solidFill>
                  <a:srgbClr val="FFFF00"/>
                </a:solidFill>
              </a:rPr>
              <a:t>.“ </a:t>
            </a:r>
            <a:r>
              <a:rPr lang="sk-SK" sz="3200" b="1" dirty="0" err="1">
                <a:solidFill>
                  <a:srgbClr val="FFFF00"/>
                </a:solidFill>
              </a:rPr>
              <a:t>Mk</a:t>
            </a:r>
            <a:r>
              <a:rPr lang="sk-SK" sz="3200" b="1" dirty="0">
                <a:solidFill>
                  <a:srgbClr val="FFFF00"/>
                </a:solidFill>
              </a:rPr>
              <a:t> 6,13</a:t>
            </a:r>
          </a:p>
          <a:p>
            <a:endParaRPr lang="sk-SK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victo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357158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u="sng" dirty="0">
                <a:solidFill>
                  <a:srgbClr val="FFFF00"/>
                </a:solidFill>
              </a:rPr>
              <a:t>Vyháňanie démonov nebolo </a:t>
            </a:r>
            <a:r>
              <a:rPr lang="sk-SK" sz="4000" u="sng" dirty="0" smtClean="0">
                <a:solidFill>
                  <a:srgbClr val="FFFF00"/>
                </a:solidFill>
              </a:rPr>
              <a:t>dobrovoľnou </a:t>
            </a:r>
            <a:r>
              <a:rPr lang="sk-SK" sz="4000" u="sng" dirty="0">
                <a:solidFill>
                  <a:srgbClr val="FFFF00"/>
                </a:solidFill>
              </a:rPr>
              <a:t>„extra záležitosťou.“!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428596" y="1857364"/>
            <a:ext cx="87154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i="1" dirty="0">
                <a:solidFill>
                  <a:srgbClr val="FFFF00"/>
                </a:solidFill>
              </a:rPr>
              <a:t>„Zástupy pozorne a jednomyseľne sledovali, čo Filip hovorí, pretože počuli i videli, že robí znamenia. Lebo z mnohých posadnutých vychádzali s veľkým krikom nečistí duchovia a mnohí ochrnutí a chromí ozdraveli</a:t>
            </a:r>
            <a:r>
              <a:rPr lang="sk-SK" sz="4000" dirty="0">
                <a:solidFill>
                  <a:srgbClr val="FFFF00"/>
                </a:solidFill>
              </a:rPr>
              <a:t>.“ Sk 8,6-7</a:t>
            </a:r>
          </a:p>
          <a:p>
            <a:endParaRPr lang="sk-SK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victo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428596" y="428604"/>
            <a:ext cx="8715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dirty="0" err="1" smtClean="0">
                <a:solidFill>
                  <a:srgbClr val="FFFF00"/>
                </a:solidFill>
              </a:rPr>
              <a:t>Novozmluvná</a:t>
            </a:r>
            <a:r>
              <a:rPr lang="sk-SK" sz="5400" dirty="0" smtClean="0">
                <a:solidFill>
                  <a:srgbClr val="FFFF00"/>
                </a:solidFill>
              </a:rPr>
              <a:t> </a:t>
            </a:r>
            <a:r>
              <a:rPr lang="sk-SK" sz="5400" dirty="0">
                <a:solidFill>
                  <a:srgbClr val="FFFF00"/>
                </a:solidFill>
              </a:rPr>
              <a:t>evanjelizácia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0" y="1785926"/>
            <a:ext cx="8908464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400" dirty="0" smtClean="0">
                <a:solidFill>
                  <a:srgbClr val="FFFF00"/>
                </a:solidFill>
              </a:rPr>
              <a:t> - káže </a:t>
            </a:r>
            <a:r>
              <a:rPr lang="sk-SK" sz="4400" dirty="0">
                <a:solidFill>
                  <a:srgbClr val="FFFF00"/>
                </a:solidFill>
              </a:rPr>
              <a:t>sa evanjelium, </a:t>
            </a:r>
            <a:endParaRPr lang="sk-SK" sz="4400" dirty="0" smtClean="0">
              <a:solidFill>
                <a:srgbClr val="FFFF00"/>
              </a:solidFill>
            </a:endParaRPr>
          </a:p>
          <a:p>
            <a:r>
              <a:rPr lang="sk-SK" sz="4400" dirty="0" smtClean="0">
                <a:solidFill>
                  <a:srgbClr val="FFFF00"/>
                </a:solidFill>
              </a:rPr>
              <a:t>- davy </a:t>
            </a:r>
            <a:r>
              <a:rPr lang="sk-SK" sz="4400" dirty="0">
                <a:solidFill>
                  <a:srgbClr val="FFFF00"/>
                </a:solidFill>
              </a:rPr>
              <a:t>ľudí načúvajú posolstvu; </a:t>
            </a:r>
            <a:endParaRPr lang="sk-SK" sz="4400" dirty="0" smtClean="0">
              <a:solidFill>
                <a:srgbClr val="FFFF00"/>
              </a:solidFill>
            </a:endParaRPr>
          </a:p>
          <a:p>
            <a:r>
              <a:rPr lang="sk-SK" sz="4400" dirty="0" smtClean="0">
                <a:solidFill>
                  <a:srgbClr val="FFFF00"/>
                </a:solidFill>
              </a:rPr>
              <a:t> - vidia </a:t>
            </a:r>
            <a:r>
              <a:rPr lang="sk-SK" sz="4400" dirty="0">
                <a:solidFill>
                  <a:srgbClr val="FFFF00"/>
                </a:solidFill>
              </a:rPr>
              <a:t>zázraky a vyháňanie démonov, </a:t>
            </a:r>
            <a:endParaRPr lang="sk-SK" sz="4400" dirty="0" smtClean="0">
              <a:solidFill>
                <a:srgbClr val="FFFF00"/>
              </a:solidFill>
            </a:endParaRPr>
          </a:p>
          <a:p>
            <a:r>
              <a:rPr lang="sk-SK" sz="4400" dirty="0" smtClean="0">
                <a:solidFill>
                  <a:srgbClr val="FFFF00"/>
                </a:solidFill>
              </a:rPr>
              <a:t> - uveria </a:t>
            </a:r>
            <a:r>
              <a:rPr lang="sk-SK" sz="4400" dirty="0">
                <a:solidFill>
                  <a:srgbClr val="FFFF00"/>
                </a:solidFill>
              </a:rPr>
              <a:t>posolstvu; </a:t>
            </a:r>
            <a:endParaRPr lang="sk-SK" sz="4400" dirty="0" smtClean="0">
              <a:solidFill>
                <a:srgbClr val="FFFF00"/>
              </a:solidFill>
            </a:endParaRPr>
          </a:p>
          <a:p>
            <a:r>
              <a:rPr lang="sk-SK" sz="4400" dirty="0" smtClean="0">
                <a:solidFill>
                  <a:srgbClr val="FFFF00"/>
                </a:solidFill>
              </a:rPr>
              <a:t> - nechajú </a:t>
            </a:r>
            <a:r>
              <a:rPr lang="sk-SK" sz="4400" dirty="0">
                <a:solidFill>
                  <a:srgbClr val="FFFF00"/>
                </a:solidFill>
              </a:rPr>
              <a:t>sa pokrstiť </a:t>
            </a:r>
            <a:endParaRPr lang="sk-SK" sz="4400" dirty="0" smtClean="0">
              <a:solidFill>
                <a:srgbClr val="FFFF00"/>
              </a:solidFill>
            </a:endParaRPr>
          </a:p>
          <a:p>
            <a:r>
              <a:rPr lang="sk-SK" sz="4400" dirty="0" smtClean="0">
                <a:solidFill>
                  <a:srgbClr val="FFFF00"/>
                </a:solidFill>
              </a:rPr>
              <a:t>  a</a:t>
            </a:r>
            <a:r>
              <a:rPr lang="sk-SK" sz="4400" dirty="0">
                <a:solidFill>
                  <a:srgbClr val="FFFF00"/>
                </a:solidFill>
              </a:rPr>
              <a:t> takto je založená Cirkev. </a:t>
            </a:r>
          </a:p>
          <a:p>
            <a:endParaRPr lang="sk-SK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victor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571472" y="428604"/>
            <a:ext cx="80479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u="sng" dirty="0" smtClean="0">
                <a:solidFill>
                  <a:srgbClr val="FFFF00"/>
                </a:solidFill>
              </a:rPr>
              <a:t>Nestoj jednou </a:t>
            </a:r>
            <a:r>
              <a:rPr lang="sk-SK" sz="3600" u="sng" dirty="0">
                <a:solidFill>
                  <a:srgbClr val="FFFF00"/>
                </a:solidFill>
              </a:rPr>
              <a:t>nohou v Božom kráľovstve </a:t>
            </a:r>
            <a:endParaRPr lang="sk-SK" sz="3600" u="sng" dirty="0" smtClean="0">
              <a:solidFill>
                <a:srgbClr val="FFFF00"/>
              </a:solidFill>
            </a:endParaRPr>
          </a:p>
          <a:p>
            <a:r>
              <a:rPr lang="sk-SK" sz="3600" u="sng" dirty="0" smtClean="0">
                <a:solidFill>
                  <a:srgbClr val="FFFF00"/>
                </a:solidFill>
              </a:rPr>
              <a:t>a</a:t>
            </a:r>
            <a:r>
              <a:rPr lang="sk-SK" sz="3600" u="sng" dirty="0">
                <a:solidFill>
                  <a:srgbClr val="FFFF00"/>
                </a:solidFill>
              </a:rPr>
              <a:t> druhou v kráľovstve </a:t>
            </a:r>
            <a:r>
              <a:rPr lang="sk-SK" sz="3600" u="sng" dirty="0" smtClean="0">
                <a:solidFill>
                  <a:srgbClr val="FFFF00"/>
                </a:solidFill>
              </a:rPr>
              <a:t>satana!</a:t>
            </a:r>
            <a:endParaRPr lang="sk-SK" sz="3600" dirty="0">
              <a:solidFill>
                <a:srgbClr val="FFFF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571472" y="2071678"/>
            <a:ext cx="82868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i="1" dirty="0">
                <a:solidFill>
                  <a:srgbClr val="FFFF00"/>
                </a:solidFill>
              </a:rPr>
              <a:t>„Mnoho veriacich prichádzalo, vyznávali sa a priznávali svoje skutky. A mnohí z tých čo sa zaoberali čarami, podonášali knihy a pred očami všetkých ich spálili; keď spočítali ich cenu, vyšlo im päťdesiattisíc strieborných.“</a:t>
            </a:r>
            <a:r>
              <a:rPr lang="sk-SK" sz="3200" b="1" dirty="0">
                <a:solidFill>
                  <a:srgbClr val="FFFF00"/>
                </a:solidFill>
              </a:rPr>
              <a:t> Sk 19,18-19</a:t>
            </a:r>
          </a:p>
          <a:p>
            <a:endParaRPr lang="sk-SK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641</Words>
  <Application>Microsoft Office PowerPoint</Application>
  <PresentationFormat>Prezentácia na obrazovke (4:3)</PresentationFormat>
  <Paragraphs>73</Paragraphs>
  <Slides>20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1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Martin</dc:creator>
  <cp:lastModifiedBy>Sobino</cp:lastModifiedBy>
  <cp:revision>23</cp:revision>
  <dcterms:created xsi:type="dcterms:W3CDTF">2015-01-16T11:47:58Z</dcterms:created>
  <dcterms:modified xsi:type="dcterms:W3CDTF">2015-09-07T19:38:04Z</dcterms:modified>
</cp:coreProperties>
</file>