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1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p>
            <a:fld id="{9F967011-CB03-4866-8ABD-7794D16C1665}" type="datetimeFigureOut">
              <a:rPr lang="sk-SK" smtClean="0"/>
              <a:t>9. 11. 2013</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96BC6DD3-2E8F-4660-AD5F-CFE5EBEC3234}" type="slidenum">
              <a:rPr lang="sk-SK" smtClean="0"/>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9F967011-CB03-4866-8ABD-7794D16C1665}" type="datetimeFigureOut">
              <a:rPr lang="sk-SK" smtClean="0"/>
              <a:t>9. 11. 2013</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96BC6DD3-2E8F-4660-AD5F-CFE5EBEC3234}" type="slidenum">
              <a:rPr lang="sk-SK" smtClean="0"/>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9F967011-CB03-4866-8ABD-7794D16C1665}" type="datetimeFigureOut">
              <a:rPr lang="sk-SK" smtClean="0"/>
              <a:t>9. 11. 2013</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96BC6DD3-2E8F-4660-AD5F-CFE5EBEC3234}" type="slidenum">
              <a:rPr lang="sk-SK" smtClean="0"/>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9F967011-CB03-4866-8ABD-7794D16C1665}" type="datetimeFigureOut">
              <a:rPr lang="sk-SK" smtClean="0"/>
              <a:t>9. 11. 2013</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96BC6DD3-2E8F-4660-AD5F-CFE5EBEC3234}" type="slidenum">
              <a:rPr lang="sk-SK" smtClean="0"/>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p>
            <a:fld id="{9F967011-CB03-4866-8ABD-7794D16C1665}" type="datetimeFigureOut">
              <a:rPr lang="sk-SK" smtClean="0"/>
              <a:t>9. 11. 2013</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96BC6DD3-2E8F-4660-AD5F-CFE5EBEC3234}" type="slidenum">
              <a:rPr lang="sk-SK" smtClean="0"/>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p>
            <a:fld id="{9F967011-CB03-4866-8ABD-7794D16C1665}" type="datetimeFigureOut">
              <a:rPr lang="sk-SK" smtClean="0"/>
              <a:t>9. 11. 2013</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96BC6DD3-2E8F-4660-AD5F-CFE5EBEC3234}" type="slidenum">
              <a:rPr lang="sk-SK" smtClean="0"/>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p>
            <a:fld id="{9F967011-CB03-4866-8ABD-7794D16C1665}" type="datetimeFigureOut">
              <a:rPr lang="sk-SK" smtClean="0"/>
              <a:t>9. 11. 2013</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96BC6DD3-2E8F-4660-AD5F-CFE5EBEC3234}" type="slidenum">
              <a:rPr lang="sk-SK" smtClean="0"/>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2"/>
          <p:cNvSpPr>
            <a:spLocks noGrp="1"/>
          </p:cNvSpPr>
          <p:nvPr>
            <p:ph type="dt" sz="half" idx="10"/>
          </p:nvPr>
        </p:nvSpPr>
        <p:spPr/>
        <p:txBody>
          <a:bodyPr/>
          <a:lstStyle/>
          <a:p>
            <a:fld id="{9F967011-CB03-4866-8ABD-7794D16C1665}" type="datetimeFigureOut">
              <a:rPr lang="sk-SK" smtClean="0"/>
              <a:t>9. 11. 2013</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96BC6DD3-2E8F-4660-AD5F-CFE5EBEC3234}" type="slidenum">
              <a:rPr lang="sk-SK" smtClean="0"/>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9F967011-CB03-4866-8ABD-7794D16C1665}" type="datetimeFigureOut">
              <a:rPr lang="sk-SK" smtClean="0"/>
              <a:t>9. 11. 2013</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96BC6DD3-2E8F-4660-AD5F-CFE5EBEC3234}" type="slidenum">
              <a:rPr lang="sk-SK" smtClean="0"/>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9F967011-CB03-4866-8ABD-7794D16C1665}" type="datetimeFigureOut">
              <a:rPr lang="sk-SK" smtClean="0"/>
              <a:t>9. 11. 2013</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96BC6DD3-2E8F-4660-AD5F-CFE5EBEC3234}" type="slidenum">
              <a:rPr lang="sk-SK" smtClean="0"/>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9F967011-CB03-4866-8ABD-7794D16C1665}" type="datetimeFigureOut">
              <a:rPr lang="sk-SK" smtClean="0"/>
              <a:t>9. 11. 2013</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96BC6DD3-2E8F-4660-AD5F-CFE5EBEC3234}" type="slidenum">
              <a:rPr lang="sk-SK" smtClean="0"/>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967011-CB03-4866-8ABD-7794D16C1665}" type="datetimeFigureOut">
              <a:rPr lang="sk-SK" smtClean="0"/>
              <a:t>9. 11. 2013</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C6DD3-2E8F-4660-AD5F-CFE5EBEC3234}" type="slidenum">
              <a:rPr lang="sk-SK" smtClean="0"/>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endParaRPr lang="sk-SK"/>
          </a:p>
        </p:txBody>
      </p:sp>
      <p:sp>
        <p:nvSpPr>
          <p:cNvPr id="3" name="Podnadpis 2"/>
          <p:cNvSpPr>
            <a:spLocks noGrp="1"/>
          </p:cNvSpPr>
          <p:nvPr>
            <p:ph type="subTitle" idx="1"/>
          </p:nvPr>
        </p:nvSpPr>
        <p:spPr/>
        <p:txBody>
          <a:bodyPr/>
          <a:lstStyle/>
          <a:p>
            <a:endParaRPr lang="sk-SK"/>
          </a:p>
        </p:txBody>
      </p:sp>
      <p:pic>
        <p:nvPicPr>
          <p:cNvPr id="4" name="Obrázok 3" descr="voicegod.jpg"/>
          <p:cNvPicPr>
            <a:picLocks noChangeAspect="1"/>
          </p:cNvPicPr>
          <p:nvPr/>
        </p:nvPicPr>
        <p:blipFill>
          <a:blip r:embed="rId2"/>
          <a:stretch>
            <a:fillRect/>
          </a:stretch>
        </p:blipFill>
        <p:spPr>
          <a:xfrm>
            <a:off x="-1" y="0"/>
            <a:ext cx="9144001" cy="6858000"/>
          </a:xfrm>
          <a:prstGeom prst="rect">
            <a:avLst/>
          </a:prstGeom>
        </p:spPr>
      </p:pic>
      <p:sp>
        <p:nvSpPr>
          <p:cNvPr id="5" name="BlokTextu 4"/>
          <p:cNvSpPr txBox="1"/>
          <p:nvPr/>
        </p:nvSpPr>
        <p:spPr>
          <a:xfrm>
            <a:off x="2000232" y="5572140"/>
            <a:ext cx="6715813" cy="923330"/>
          </a:xfrm>
          <a:prstGeom prst="rect">
            <a:avLst/>
          </a:prstGeom>
          <a:noFill/>
        </p:spPr>
        <p:txBody>
          <a:bodyPr wrap="none" rtlCol="0">
            <a:spAutoFit/>
          </a:bodyPr>
          <a:lstStyle/>
          <a:p>
            <a:r>
              <a:rPr lang="sk-SK" sz="5400" b="1" dirty="0">
                <a:solidFill>
                  <a:srgbClr val="FFFF00"/>
                </a:solidFill>
              </a:rPr>
              <a:t>Ako počuť Boží hlas (3)</a:t>
            </a:r>
            <a:endParaRPr lang="sk-SK" sz="5400" dirty="0">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857224" y="428604"/>
            <a:ext cx="7572428" cy="6494085"/>
          </a:xfrm>
          <a:prstGeom prst="rect">
            <a:avLst/>
          </a:prstGeom>
          <a:noFill/>
        </p:spPr>
        <p:txBody>
          <a:bodyPr wrap="square" rtlCol="0">
            <a:spAutoFit/>
          </a:bodyPr>
          <a:lstStyle/>
          <a:p>
            <a:r>
              <a:rPr lang="sk-SK" sz="3200" b="1" dirty="0">
                <a:solidFill>
                  <a:schemeClr val="bg1"/>
                </a:solidFill>
              </a:rPr>
              <a:t>VIDENIA AJ SLOVO VEDENIA</a:t>
            </a:r>
          </a:p>
          <a:p>
            <a:r>
              <a:rPr lang="sk-SK" sz="3200" b="1" dirty="0">
                <a:solidFill>
                  <a:schemeClr val="bg1"/>
                </a:solidFill>
              </a:rPr>
              <a:t/>
            </a:r>
            <a:br>
              <a:rPr lang="sk-SK" sz="3200" b="1" dirty="0">
                <a:solidFill>
                  <a:schemeClr val="bg1"/>
                </a:solidFill>
              </a:rPr>
            </a:br>
            <a:r>
              <a:rPr lang="sk-SK" sz="3200" b="1" dirty="0">
                <a:solidFill>
                  <a:schemeClr val="bg1"/>
                </a:solidFill>
              </a:rPr>
              <a:t>Po dlhom čase už plavba nebola bezpečná, lebo už aj pôst prešiel, preto ich Pavol varoval: "</a:t>
            </a:r>
            <a:r>
              <a:rPr lang="sk-SK" sz="3200" b="1" i="1" dirty="0">
                <a:solidFill>
                  <a:schemeClr val="bg1"/>
                </a:solidFill>
              </a:rPr>
              <a:t>Muži, </a:t>
            </a:r>
            <a:r>
              <a:rPr lang="sk-SK" sz="3200" b="1" i="1" u="sng" dirty="0">
                <a:solidFill>
                  <a:schemeClr val="bg1"/>
                </a:solidFill>
              </a:rPr>
              <a:t>vidím</a:t>
            </a:r>
            <a:r>
              <a:rPr lang="sk-SK" sz="3200" b="1" i="1" dirty="0">
                <a:solidFill>
                  <a:schemeClr val="bg1"/>
                </a:solidFill>
              </a:rPr>
              <a:t>, že plavba začína byť nebezpečná a ohrozuje nielen náklad a loď, ale aj naše životy." </a:t>
            </a:r>
            <a:r>
              <a:rPr lang="sk-SK" sz="3200" b="1" dirty="0">
                <a:solidFill>
                  <a:schemeClr val="bg1"/>
                </a:solidFill>
              </a:rPr>
              <a:t>Sk 27,9-10</a:t>
            </a:r>
            <a:br>
              <a:rPr lang="sk-SK" sz="3200" b="1" dirty="0">
                <a:solidFill>
                  <a:schemeClr val="bg1"/>
                </a:solidFill>
              </a:rPr>
            </a:br>
            <a:endParaRPr lang="sk-SK" sz="3200" b="1" dirty="0">
              <a:solidFill>
                <a:schemeClr val="bg1"/>
              </a:solidFill>
            </a:endParaRPr>
          </a:p>
          <a:p>
            <a:r>
              <a:rPr lang="sk-SK" sz="3200" b="1" dirty="0">
                <a:solidFill>
                  <a:schemeClr val="bg1"/>
                </a:solidFill>
              </a:rPr>
              <a:t>Pavol povedal: "Vidím", nepovedal "Mám zjavenie", nepovedal: "Pán mi povedal."</a:t>
            </a:r>
          </a:p>
          <a:p>
            <a:r>
              <a:rPr lang="sk-SK" sz="3200" b="1" i="1" dirty="0">
                <a:solidFill>
                  <a:schemeClr val="bg1"/>
                </a:solidFill>
              </a:rPr>
              <a:t>"Preto som, kráľ </a:t>
            </a:r>
            <a:r>
              <a:rPr lang="sk-SK" sz="3200" b="1" i="1" dirty="0" err="1">
                <a:solidFill>
                  <a:schemeClr val="bg1"/>
                </a:solidFill>
              </a:rPr>
              <a:t>Agrippa</a:t>
            </a:r>
            <a:r>
              <a:rPr lang="sk-SK" sz="3200" b="1" i="1" dirty="0">
                <a:solidFill>
                  <a:schemeClr val="bg1"/>
                </a:solidFill>
              </a:rPr>
              <a:t>, nemohol odporovať nebeskému </a:t>
            </a:r>
            <a:r>
              <a:rPr lang="sk-SK" sz="3200" b="1" i="1" u="sng" dirty="0" err="1">
                <a:solidFill>
                  <a:schemeClr val="bg1"/>
                </a:solidFill>
              </a:rPr>
              <a:t>videniu</a:t>
            </a:r>
            <a:r>
              <a:rPr lang="sk-SK" sz="3200" b="1" i="1" dirty="0" err="1">
                <a:solidFill>
                  <a:schemeClr val="bg1"/>
                </a:solidFill>
              </a:rPr>
              <a:t>"</a:t>
            </a:r>
            <a:r>
              <a:rPr lang="sk-SK" sz="3200" b="1" dirty="0" err="1">
                <a:solidFill>
                  <a:schemeClr val="bg1"/>
                </a:solidFill>
              </a:rPr>
              <a:t>Sk</a:t>
            </a:r>
            <a:r>
              <a:rPr lang="sk-SK" sz="3200" b="1" dirty="0">
                <a:solidFill>
                  <a:schemeClr val="bg1"/>
                </a:solidFill>
              </a:rPr>
              <a:t> 26,19</a:t>
            </a:r>
            <a:br>
              <a:rPr lang="sk-SK" sz="3200" b="1" dirty="0">
                <a:solidFill>
                  <a:schemeClr val="bg1"/>
                </a:solidFill>
              </a:rPr>
            </a:br>
            <a:endParaRPr lang="sk-SK" sz="3200" b="1"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1142977" y="785794"/>
            <a:ext cx="7143799" cy="6555641"/>
          </a:xfrm>
          <a:prstGeom prst="rect">
            <a:avLst/>
          </a:prstGeom>
          <a:noFill/>
        </p:spPr>
        <p:txBody>
          <a:bodyPr wrap="square" rtlCol="0">
            <a:spAutoFit/>
          </a:bodyPr>
          <a:lstStyle/>
          <a:p>
            <a:r>
              <a:rPr lang="sk-SK" sz="2800" b="1" u="sng" dirty="0">
                <a:solidFill>
                  <a:schemeClr val="bg1"/>
                </a:solidFill>
              </a:rPr>
              <a:t>Videnia, zjavenia anjelov sa občas dejú</a:t>
            </a:r>
            <a:r>
              <a:rPr lang="sk-SK" sz="2800" b="1" dirty="0">
                <a:solidFill>
                  <a:schemeClr val="bg1"/>
                </a:solidFill>
              </a:rPr>
              <a:t>. Stáva sa to párkrát v živote biblickým postavám. </a:t>
            </a:r>
          </a:p>
          <a:p>
            <a:r>
              <a:rPr lang="sk-SK" sz="2800" b="1" dirty="0">
                <a:solidFill>
                  <a:schemeClr val="bg1"/>
                </a:solidFill>
              </a:rPr>
              <a:t>Nemáme právo vyhľadávať videnia, anjelov. Keď nám Boh by chcel prehovoriť takýmto spôsobom, on sám uzná za vhodné, či to urobí. Nehľadaj videnie. Mohol by si sa dostať mimo Božie slovo a diabol by ťa mohol oklamať. Často by sme mali radi jasnejšie slovo vedenia , ale nie vždy ho dostaneme. Pokiaľ neprichádza, nesnažme sa ho nejako vyrobiť. Biblia nikde nehovorí, že ten , kto dostal videnie ho aj hľadal .</a:t>
            </a:r>
          </a:p>
          <a:p>
            <a:r>
              <a:rPr lang="sk-SK" sz="2800" b="1" u="sng" dirty="0">
                <a:solidFill>
                  <a:schemeClr val="bg1"/>
                </a:solidFill>
              </a:rPr>
              <a:t>Videnia jednoducho prichádzali bez toho, že by ich ľudia hľadali.</a:t>
            </a:r>
            <a:endParaRPr lang="sk-SK" sz="2800" b="1" dirty="0">
              <a:solidFill>
                <a:schemeClr val="bg1"/>
              </a:solidFill>
            </a:endParaRPr>
          </a:p>
          <a:p>
            <a:endParaRPr lang="sk-SK" sz="2800" b="1"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642910" y="428604"/>
            <a:ext cx="7643834" cy="6986528"/>
          </a:xfrm>
          <a:prstGeom prst="rect">
            <a:avLst/>
          </a:prstGeom>
          <a:noFill/>
        </p:spPr>
        <p:txBody>
          <a:bodyPr wrap="square" rtlCol="0">
            <a:spAutoFit/>
          </a:bodyPr>
          <a:lstStyle/>
          <a:p>
            <a:r>
              <a:rPr lang="sk-SK" sz="2800" b="1" u="sng" dirty="0">
                <a:solidFill>
                  <a:schemeClr val="bg1"/>
                </a:solidFill>
              </a:rPr>
              <a:t>Peter mal VIDENIE  a potom ho viedol HLAS Božieho Ducha.</a:t>
            </a:r>
            <a:r>
              <a:rPr lang="sk-SK" sz="2800" b="1" dirty="0">
                <a:solidFill>
                  <a:schemeClr val="bg1"/>
                </a:solidFill>
              </a:rPr>
              <a:t/>
            </a:r>
            <a:br>
              <a:rPr lang="sk-SK" sz="2800" b="1" dirty="0">
                <a:solidFill>
                  <a:schemeClr val="bg1"/>
                </a:solidFill>
              </a:rPr>
            </a:br>
            <a:r>
              <a:rPr lang="sk-SK" sz="2800" b="1" dirty="0">
                <a:solidFill>
                  <a:schemeClr val="bg1"/>
                </a:solidFill>
              </a:rPr>
              <a:t/>
            </a:r>
            <a:br>
              <a:rPr lang="sk-SK" sz="2800" b="1" dirty="0">
                <a:solidFill>
                  <a:schemeClr val="bg1"/>
                </a:solidFill>
              </a:rPr>
            </a:br>
            <a:r>
              <a:rPr lang="sk-SK" sz="2800" b="1" i="1" dirty="0">
                <a:solidFill>
                  <a:schemeClr val="bg1"/>
                </a:solidFill>
              </a:rPr>
              <a:t>„Na druhý deň, keď boli na ceste a blížili sa k mestu, Peter vyšiel okolo poludnia na strechu modliť </a:t>
            </a:r>
            <a:r>
              <a:rPr lang="sk-SK" sz="2800" b="1" i="1" dirty="0" err="1">
                <a:solidFill>
                  <a:schemeClr val="bg1"/>
                </a:solidFill>
              </a:rPr>
              <a:t>sa.Keď</a:t>
            </a:r>
            <a:r>
              <a:rPr lang="sk-SK" sz="2800" b="1" i="1" dirty="0">
                <a:solidFill>
                  <a:schemeClr val="bg1"/>
                </a:solidFill>
              </a:rPr>
              <a:t> vyhladol, chcel jesť. Kým mu pripravovali, padol do vytrženia.  VIDEL otvorené nebo a zostupovať akúsi nádobu, ako veľké prestieradlo, spúšťané za štyri rohy na zem. „</a:t>
            </a:r>
            <a:br>
              <a:rPr lang="sk-SK" sz="2800" b="1" i="1" dirty="0">
                <a:solidFill>
                  <a:schemeClr val="bg1"/>
                </a:solidFill>
              </a:rPr>
            </a:br>
            <a:r>
              <a:rPr lang="sk-SK" sz="2800" b="1" dirty="0">
                <a:solidFill>
                  <a:schemeClr val="bg1"/>
                </a:solidFill>
              </a:rPr>
              <a:t>Sk 10,9-11</a:t>
            </a:r>
            <a:br>
              <a:rPr lang="sk-SK" sz="2800" b="1" dirty="0">
                <a:solidFill>
                  <a:schemeClr val="bg1"/>
                </a:solidFill>
              </a:rPr>
            </a:br>
            <a:r>
              <a:rPr lang="sk-SK" sz="2800" b="1" dirty="0">
                <a:solidFill>
                  <a:schemeClr val="bg1"/>
                </a:solidFill>
              </a:rPr>
              <a:t/>
            </a:r>
            <a:br>
              <a:rPr lang="sk-SK" sz="2800" b="1" dirty="0">
                <a:solidFill>
                  <a:schemeClr val="bg1"/>
                </a:solidFill>
              </a:rPr>
            </a:br>
            <a:r>
              <a:rPr lang="sk-SK" sz="2800" b="1" i="1" dirty="0">
                <a:solidFill>
                  <a:schemeClr val="bg1"/>
                </a:solidFill>
              </a:rPr>
              <a:t>Ako Peter premýšľal o videní, DUCH MU POVEDAL: "Hľadajú ťa traja muži. Vstaň teda, zíď dolu a bez váhania choď s nimi, lebo som ich ja poslal."</a:t>
            </a:r>
            <a:endParaRPr lang="sk-SK" sz="2800" b="1" dirty="0">
              <a:solidFill>
                <a:schemeClr val="bg1"/>
              </a:solidFill>
            </a:endParaRPr>
          </a:p>
          <a:p>
            <a:r>
              <a:rPr lang="sk-SK" sz="2800" b="1" dirty="0">
                <a:solidFill>
                  <a:schemeClr val="bg1"/>
                </a:solidFill>
              </a:rPr>
              <a:t>SK 10,19-20</a:t>
            </a:r>
          </a:p>
          <a:p>
            <a:endParaRPr lang="sk-SK" sz="2800" b="1"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1357290" y="928670"/>
            <a:ext cx="7429552" cy="5693866"/>
          </a:xfrm>
          <a:prstGeom prst="rect">
            <a:avLst/>
          </a:prstGeom>
          <a:noFill/>
        </p:spPr>
        <p:txBody>
          <a:bodyPr wrap="square" rtlCol="0">
            <a:spAutoFit/>
          </a:bodyPr>
          <a:lstStyle/>
          <a:p>
            <a:r>
              <a:rPr lang="sk-SK" sz="2800" b="1" dirty="0">
                <a:solidFill>
                  <a:schemeClr val="bg1"/>
                </a:solidFill>
              </a:rPr>
              <a:t>BOŽÍ HLAS V DARE PROROCTVA</a:t>
            </a:r>
            <a:br>
              <a:rPr lang="sk-SK" sz="2800" b="1" dirty="0">
                <a:solidFill>
                  <a:schemeClr val="bg1"/>
                </a:solidFill>
              </a:rPr>
            </a:br>
            <a:r>
              <a:rPr lang="sk-SK" sz="2800" b="1" dirty="0">
                <a:solidFill>
                  <a:schemeClr val="bg1"/>
                </a:solidFill>
              </a:rPr>
              <a:t/>
            </a:r>
            <a:br>
              <a:rPr lang="sk-SK" sz="2800" b="1" dirty="0">
                <a:solidFill>
                  <a:schemeClr val="bg1"/>
                </a:solidFill>
              </a:rPr>
            </a:br>
            <a:r>
              <a:rPr lang="sk-SK" sz="2800" b="1" i="1" dirty="0">
                <a:solidFill>
                  <a:schemeClr val="bg1"/>
                </a:solidFill>
              </a:rPr>
              <a:t>"Usilujte sa o lásku</a:t>
            </a:r>
            <a:r>
              <a:rPr lang="sk-SK" sz="2800" b="1" i="1" u="sng" dirty="0">
                <a:solidFill>
                  <a:schemeClr val="bg1"/>
                </a:solidFill>
              </a:rPr>
              <a:t>, dychtite po duchovných daroch</a:t>
            </a:r>
            <a:r>
              <a:rPr lang="sk-SK" sz="2800" b="1" i="1" dirty="0">
                <a:solidFill>
                  <a:schemeClr val="bg1"/>
                </a:solidFill>
              </a:rPr>
              <a:t>, zvlášť aby ste prorokovali."</a:t>
            </a:r>
            <a:r>
              <a:rPr lang="sk-SK" sz="2800" b="1" dirty="0">
                <a:solidFill>
                  <a:schemeClr val="bg1"/>
                </a:solidFill>
              </a:rPr>
              <a:t> 1 Kor 14,1</a:t>
            </a:r>
          </a:p>
          <a:p>
            <a:r>
              <a:rPr lang="sk-SK" sz="2800" b="1" dirty="0">
                <a:solidFill>
                  <a:schemeClr val="bg1"/>
                </a:solidFill>
              </a:rPr>
              <a:t>Je rozdiel medzi </a:t>
            </a:r>
            <a:r>
              <a:rPr lang="sk-SK" sz="2800" b="1" u="sng" dirty="0">
                <a:solidFill>
                  <a:schemeClr val="bg1"/>
                </a:solidFill>
              </a:rPr>
              <a:t>darom proroctva a službou proroka. </a:t>
            </a:r>
            <a:r>
              <a:rPr lang="sk-SK" sz="2800" b="1" dirty="0">
                <a:solidFill>
                  <a:schemeClr val="bg1"/>
                </a:solidFill>
              </a:rPr>
              <a:t>To, že niekto prorokuje ešte z neho nerobí proroka. Božie slovo jasne učí, že každý by mal túžiť po tom, aby prorokoval. Ale nie každý sa stane prorokom: </a:t>
            </a:r>
            <a:br>
              <a:rPr lang="sk-SK" sz="2800" b="1" dirty="0">
                <a:solidFill>
                  <a:schemeClr val="bg1"/>
                </a:solidFill>
              </a:rPr>
            </a:br>
            <a:r>
              <a:rPr lang="sk-SK" sz="2800" b="1" i="1" dirty="0">
                <a:solidFill>
                  <a:schemeClr val="bg1"/>
                </a:solidFill>
              </a:rPr>
              <a:t>"Sú vari všetci apoštolmi? Sú všetci prorokmi? Všetci učiteľmi? Robia všetci zázraky?"</a:t>
            </a:r>
            <a:r>
              <a:rPr lang="sk-SK" sz="2800" b="1" dirty="0">
                <a:solidFill>
                  <a:schemeClr val="bg1"/>
                </a:solidFill>
              </a:rPr>
              <a:t> </a:t>
            </a:r>
            <a:endParaRPr lang="sk-SK" sz="2800" b="1" dirty="0" smtClean="0">
              <a:solidFill>
                <a:schemeClr val="bg1"/>
              </a:solidFill>
            </a:endParaRPr>
          </a:p>
          <a:p>
            <a:r>
              <a:rPr lang="sk-SK" sz="2800" b="1" dirty="0" smtClean="0">
                <a:solidFill>
                  <a:schemeClr val="bg1"/>
                </a:solidFill>
              </a:rPr>
              <a:t>1 </a:t>
            </a:r>
            <a:r>
              <a:rPr lang="sk-SK" sz="2800" b="1" dirty="0">
                <a:solidFill>
                  <a:schemeClr val="bg1"/>
                </a:solidFill>
              </a:rPr>
              <a:t>Kor 12,29 NIE. </a:t>
            </a:r>
          </a:p>
          <a:p>
            <a:endParaRPr lang="sk-SK" sz="2800" b="1"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1142976" y="714356"/>
            <a:ext cx="7286676" cy="6001643"/>
          </a:xfrm>
          <a:prstGeom prst="rect">
            <a:avLst/>
          </a:prstGeom>
          <a:noFill/>
        </p:spPr>
        <p:txBody>
          <a:bodyPr wrap="square" rtlCol="0">
            <a:spAutoFit/>
          </a:bodyPr>
          <a:lstStyle/>
          <a:p>
            <a:r>
              <a:rPr lang="sk-SK" sz="3200" b="1" dirty="0">
                <a:solidFill>
                  <a:schemeClr val="bg1"/>
                </a:solidFill>
              </a:rPr>
              <a:t>Kto má </a:t>
            </a:r>
            <a:r>
              <a:rPr lang="sk-SK" sz="3200" b="1" u="sng" dirty="0">
                <a:solidFill>
                  <a:schemeClr val="bg1"/>
                </a:solidFill>
              </a:rPr>
              <a:t>dar proroctva </a:t>
            </a:r>
            <a:r>
              <a:rPr lang="sk-SK" sz="3200" b="1" dirty="0">
                <a:solidFill>
                  <a:schemeClr val="bg1"/>
                </a:solidFill>
              </a:rPr>
              <a:t>, hovorí ľuďom na vzdelanie (zbudovanie) , napomenutie a potešenie . 1 Kor 14,3</a:t>
            </a:r>
          </a:p>
          <a:p>
            <a:endParaRPr lang="sk-SK" sz="3200" b="1" dirty="0" smtClean="0">
              <a:solidFill>
                <a:schemeClr val="bg1"/>
              </a:solidFill>
            </a:endParaRPr>
          </a:p>
          <a:p>
            <a:r>
              <a:rPr lang="sk-SK" sz="3200" b="1" dirty="0" smtClean="0">
                <a:solidFill>
                  <a:schemeClr val="bg1"/>
                </a:solidFill>
              </a:rPr>
              <a:t>Proroctvo </a:t>
            </a:r>
            <a:r>
              <a:rPr lang="sk-SK" sz="3200" b="1" dirty="0">
                <a:solidFill>
                  <a:schemeClr val="bg1"/>
                </a:solidFill>
              </a:rPr>
              <a:t>je nadprirodzene dané posolstvo v známom - v tvojom vlastnom jazyku</a:t>
            </a:r>
            <a:r>
              <a:rPr lang="sk-SK" sz="3200" b="1" dirty="0" smtClean="0">
                <a:solidFill>
                  <a:schemeClr val="bg1"/>
                </a:solidFill>
              </a:rPr>
              <a:t>.</a:t>
            </a:r>
          </a:p>
          <a:p>
            <a:r>
              <a:rPr lang="sk-SK" sz="3200" b="1" dirty="0" smtClean="0">
                <a:solidFill>
                  <a:schemeClr val="bg1"/>
                </a:solidFill>
              </a:rPr>
              <a:t> </a:t>
            </a:r>
            <a:r>
              <a:rPr lang="sk-SK" sz="3200" b="1" dirty="0">
                <a:solidFill>
                  <a:schemeClr val="bg1"/>
                </a:solidFill>
              </a:rPr>
              <a:t>(Hovorenie v jazykoch je nadprirodzené hovorenie v neznámom jazyku - v jazyku, ktorý nepoznáš.) Proroctvo a tiež jazyky môžu byť použité v modlitbe. </a:t>
            </a:r>
          </a:p>
          <a:p>
            <a:endParaRPr lang="sk-SK" sz="3200" b="1"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571472" y="428604"/>
            <a:ext cx="6858047" cy="6986528"/>
          </a:xfrm>
          <a:prstGeom prst="rect">
            <a:avLst/>
          </a:prstGeom>
          <a:noFill/>
        </p:spPr>
        <p:txBody>
          <a:bodyPr wrap="square" rtlCol="0">
            <a:spAutoFit/>
          </a:bodyPr>
          <a:lstStyle/>
          <a:p>
            <a:r>
              <a:rPr lang="sk-SK" sz="3200" b="1" dirty="0">
                <a:solidFill>
                  <a:schemeClr val="bg1"/>
                </a:solidFill>
              </a:rPr>
              <a:t>Úrad proroka</a:t>
            </a:r>
            <a:endParaRPr lang="sk-SK" sz="3200" dirty="0">
              <a:solidFill>
                <a:schemeClr val="bg1"/>
              </a:solidFill>
            </a:endParaRPr>
          </a:p>
          <a:p>
            <a:r>
              <a:rPr lang="sk-SK" sz="3200" dirty="0">
                <a:solidFill>
                  <a:schemeClr val="bg1"/>
                </a:solidFill>
              </a:rPr>
              <a:t>Ak je niekto prorokom stojí v úrade a službe. V jeho službe sa okrem proroctva musia prejavovať aj ďalšie dary. V prípade daru proroctva vôbec nejde o predpovedanie budúcnosti. Avšak v službe proroka sa predpovedanie a proroctvo o budúcich udalostiach vyskytuje. Spolu s darom proroctva sa v jeho službe prejavujú aj </a:t>
            </a:r>
            <a:r>
              <a:rPr lang="sk-SK" sz="3200" u="sng" dirty="0">
                <a:solidFill>
                  <a:schemeClr val="bg1"/>
                </a:solidFill>
              </a:rPr>
              <a:t>dary zjavenia</a:t>
            </a:r>
            <a:r>
              <a:rPr lang="sk-SK" sz="3200" dirty="0">
                <a:solidFill>
                  <a:schemeClr val="bg1"/>
                </a:solidFill>
              </a:rPr>
              <a:t> (slovo múdrosti, slovo poznania alebo dar rozlišovania duchov).</a:t>
            </a:r>
          </a:p>
          <a:p>
            <a:endParaRPr lang="sk-SK" sz="3200"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357158" y="357166"/>
            <a:ext cx="8429684" cy="6186309"/>
          </a:xfrm>
          <a:prstGeom prst="rect">
            <a:avLst/>
          </a:prstGeom>
          <a:noFill/>
        </p:spPr>
        <p:txBody>
          <a:bodyPr wrap="square" rtlCol="0">
            <a:spAutoFit/>
          </a:bodyPr>
          <a:lstStyle/>
          <a:p>
            <a:r>
              <a:rPr lang="sk-SK" sz="3600" b="1" u="sng" dirty="0">
                <a:solidFill>
                  <a:schemeClr val="bg1"/>
                </a:solidFill>
              </a:rPr>
              <a:t>Nestavaj svoj život na proroctvách. </a:t>
            </a:r>
            <a:r>
              <a:rPr lang="sk-SK" sz="3600" b="1" dirty="0">
                <a:solidFill>
                  <a:schemeClr val="bg1"/>
                </a:solidFill>
              </a:rPr>
              <a:t>Nechajte sa viesť proroctvami. </a:t>
            </a:r>
            <a:r>
              <a:rPr lang="sk-SK" sz="3600" b="1" u="sng" dirty="0">
                <a:solidFill>
                  <a:schemeClr val="bg1"/>
                </a:solidFill>
              </a:rPr>
              <a:t>Buduj svoj život na Slove.</a:t>
            </a:r>
            <a:r>
              <a:rPr lang="sk-SK" sz="3600" b="1" dirty="0">
                <a:solidFill>
                  <a:schemeClr val="bg1"/>
                </a:solidFill>
              </a:rPr>
              <a:t> Nech sú tie ostatné veci druhoradé. Postav na prvé miesto Božie slovo. Nič nemôže by dokonalé, s čím má niečo do činenia človek, Boží Duch je dokonalý. Samotné dary Ducha sú dokonalé, ale celkom isto ich prejavy nie sú vždy dokonalé, lebo sa prejavujú skrze nedokonalé nádoby. </a:t>
            </a:r>
          </a:p>
          <a:p>
            <a:endParaRPr lang="sk-SK" sz="3600" b="1"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1000100" y="928670"/>
            <a:ext cx="7572428" cy="5632311"/>
          </a:xfrm>
          <a:prstGeom prst="rect">
            <a:avLst/>
          </a:prstGeom>
          <a:noFill/>
        </p:spPr>
        <p:txBody>
          <a:bodyPr wrap="square" rtlCol="0">
            <a:spAutoFit/>
          </a:bodyPr>
          <a:lstStyle/>
          <a:p>
            <a:r>
              <a:rPr lang="sk-SK" sz="2400" b="1" dirty="0">
                <a:solidFill>
                  <a:schemeClr val="bg1"/>
                </a:solidFill>
              </a:rPr>
              <a:t>Z tohto dôvodu </a:t>
            </a:r>
            <a:r>
              <a:rPr lang="sk-SK" sz="2400" b="1" u="sng" dirty="0">
                <a:solidFill>
                  <a:schemeClr val="bg1"/>
                </a:solidFill>
              </a:rPr>
              <a:t>je treba proroctvá, a tiež jazyky s výkladom rozsudzovať Božím slovom:</a:t>
            </a:r>
            <a:br>
              <a:rPr lang="sk-SK" sz="2400" b="1" u="sng" dirty="0">
                <a:solidFill>
                  <a:schemeClr val="bg1"/>
                </a:solidFill>
              </a:rPr>
            </a:br>
            <a:r>
              <a:rPr lang="sk-SK" sz="2400" b="1" dirty="0">
                <a:solidFill>
                  <a:schemeClr val="bg1"/>
                </a:solidFill>
              </a:rPr>
              <a:t/>
            </a:r>
            <a:br>
              <a:rPr lang="sk-SK" sz="2400" b="1" dirty="0">
                <a:solidFill>
                  <a:schemeClr val="bg1"/>
                </a:solidFill>
              </a:rPr>
            </a:br>
            <a:r>
              <a:rPr lang="sk-SK" sz="2400" b="1" i="1" dirty="0">
                <a:solidFill>
                  <a:schemeClr val="bg1"/>
                </a:solidFill>
              </a:rPr>
              <a:t>"Proroci nech hovoria dvaja alebo traja a ostatní nech posudzujú. Ak by dostal zjavenie iný zo sediacich, prvý nech mlčí. " 1 Kor 14,29-30</a:t>
            </a:r>
            <a:br>
              <a:rPr lang="sk-SK" sz="2400" b="1" i="1" dirty="0">
                <a:solidFill>
                  <a:schemeClr val="bg1"/>
                </a:solidFill>
              </a:rPr>
            </a:br>
            <a:r>
              <a:rPr lang="sk-SK" sz="2400" b="1" dirty="0">
                <a:solidFill>
                  <a:schemeClr val="bg1"/>
                </a:solidFill>
              </a:rPr>
              <a:t/>
            </a:r>
            <a:br>
              <a:rPr lang="sk-SK" sz="2400" b="1" dirty="0">
                <a:solidFill>
                  <a:schemeClr val="bg1"/>
                </a:solidFill>
              </a:rPr>
            </a:br>
            <a:r>
              <a:rPr lang="sk-SK" sz="2400" b="1" i="1" dirty="0">
                <a:solidFill>
                  <a:schemeClr val="bg1"/>
                </a:solidFill>
              </a:rPr>
              <a:t>"Prorocký duch je podriadený prorokom."</a:t>
            </a:r>
            <a:r>
              <a:rPr lang="sk-SK" sz="2400" b="1" dirty="0">
                <a:solidFill>
                  <a:schemeClr val="bg1"/>
                </a:solidFill>
              </a:rPr>
              <a:t> 1 Kor 14,32</a:t>
            </a:r>
          </a:p>
          <a:p>
            <a:r>
              <a:rPr lang="sk-SK" sz="2400" b="1" dirty="0">
                <a:solidFill>
                  <a:schemeClr val="bg1"/>
                </a:solidFill>
              </a:rPr>
              <a:t> </a:t>
            </a:r>
          </a:p>
          <a:p>
            <a:r>
              <a:rPr lang="sk-SK" sz="2400" b="1" dirty="0">
                <a:solidFill>
                  <a:schemeClr val="bg1"/>
                </a:solidFill>
              </a:rPr>
              <a:t>Niekto by povedal: "Boh ma donútil, aby som to povedal, nemohol som konať inak, len to povedať." Duchovia prorokov sa podriaďujú prorokom. To znamená, že </a:t>
            </a:r>
            <a:r>
              <a:rPr lang="sk-SK" sz="2400" b="1" u="sng" dirty="0">
                <a:solidFill>
                  <a:schemeClr val="bg1"/>
                </a:solidFill>
              </a:rPr>
              <a:t>to nemusíš povedať</a:t>
            </a:r>
            <a:r>
              <a:rPr lang="sk-SK" sz="2400" b="1" dirty="0">
                <a:solidFill>
                  <a:schemeClr val="bg1"/>
                </a:solidFill>
              </a:rPr>
              <a:t>. Vychádza to z tvojho ducha a je to poddané tebe. </a:t>
            </a:r>
            <a:br>
              <a:rPr lang="sk-SK" sz="2400" b="1" dirty="0">
                <a:solidFill>
                  <a:schemeClr val="bg1"/>
                </a:solidFill>
              </a:rPr>
            </a:br>
            <a:endParaRPr lang="sk-SK" sz="2400" b="1"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785786" y="642918"/>
            <a:ext cx="7358114" cy="6555641"/>
          </a:xfrm>
          <a:prstGeom prst="rect">
            <a:avLst/>
          </a:prstGeom>
          <a:noFill/>
        </p:spPr>
        <p:txBody>
          <a:bodyPr wrap="square" rtlCol="0">
            <a:spAutoFit/>
          </a:bodyPr>
          <a:lstStyle/>
          <a:p>
            <a:r>
              <a:rPr lang="sk-SK" sz="2800" b="1" u="sng" dirty="0">
                <a:solidFill>
                  <a:schemeClr val="bg1"/>
                </a:solidFill>
              </a:rPr>
              <a:t>Buď v osobných proroctvách veľmi opatrný. </a:t>
            </a:r>
            <a:endParaRPr lang="sk-SK" sz="2800" b="1" u="sng" dirty="0" smtClean="0">
              <a:solidFill>
                <a:schemeClr val="bg1"/>
              </a:solidFill>
            </a:endParaRPr>
          </a:p>
          <a:p>
            <a:endParaRPr lang="sk-SK" sz="2800" b="1" u="sng" dirty="0">
              <a:solidFill>
                <a:schemeClr val="bg1"/>
              </a:solidFill>
            </a:endParaRPr>
          </a:p>
          <a:p>
            <a:r>
              <a:rPr lang="sk-SK" sz="2800" b="1" dirty="0" smtClean="0">
                <a:solidFill>
                  <a:schemeClr val="bg1"/>
                </a:solidFill>
              </a:rPr>
              <a:t>Príliš </a:t>
            </a:r>
            <a:r>
              <a:rPr lang="sk-SK" sz="2800" b="1" dirty="0">
                <a:solidFill>
                  <a:schemeClr val="bg1"/>
                </a:solidFill>
              </a:rPr>
              <a:t>mnoho životov stroskotalo a bolo zničené preto, lebo ľudia s týmito proroctvami nezaobchádzali opatrne. Nevstupuj do manželstva len preto, že ti niekto prorokoval, že by si mal. Nevstupuj do služby preto, že ti to niekto prorokoval. Počúvaj to, čo máš v srdci. Ak proroctvo potvrdzuje to, čo už máš v srdci, potom je to v poriadku a </a:t>
            </a:r>
            <a:r>
              <a:rPr lang="sk-SK" sz="2800" b="1" dirty="0" err="1">
                <a:solidFill>
                  <a:schemeClr val="bg1"/>
                </a:solidFill>
              </a:rPr>
              <a:t>príjmi</a:t>
            </a:r>
            <a:r>
              <a:rPr lang="sk-SK" sz="2800" b="1" dirty="0">
                <a:solidFill>
                  <a:schemeClr val="bg1"/>
                </a:solidFill>
              </a:rPr>
              <a:t> ho. </a:t>
            </a:r>
          </a:p>
          <a:p>
            <a:r>
              <a:rPr lang="sk-SK" sz="2800" b="1" dirty="0">
                <a:solidFill>
                  <a:schemeClr val="bg1"/>
                </a:solidFill>
              </a:rPr>
              <a:t>Duch Svätý povedal: </a:t>
            </a:r>
            <a:r>
              <a:rPr lang="sk-SK" sz="2800" b="1" i="1" dirty="0">
                <a:solidFill>
                  <a:schemeClr val="bg1"/>
                </a:solidFill>
              </a:rPr>
              <a:t>" Oddeľte mi Barnabáša a </a:t>
            </a:r>
            <a:r>
              <a:rPr lang="sk-SK" sz="2800" b="1" i="1" dirty="0" err="1">
                <a:solidFill>
                  <a:schemeClr val="bg1"/>
                </a:solidFill>
              </a:rPr>
              <a:t>Šavla</a:t>
            </a:r>
            <a:r>
              <a:rPr lang="sk-SK" sz="2800" b="1" i="1" dirty="0">
                <a:solidFill>
                  <a:schemeClr val="bg1"/>
                </a:solidFill>
              </a:rPr>
              <a:t> na dielo; na ktoré som ich povolal."</a:t>
            </a:r>
            <a:r>
              <a:rPr lang="sk-SK" sz="2800" b="1" dirty="0">
                <a:solidFill>
                  <a:schemeClr val="bg1"/>
                </a:solidFill>
              </a:rPr>
              <a:t>Sk 13,33 On ich už povolal, táto veta je len </a:t>
            </a:r>
            <a:r>
              <a:rPr lang="sk-SK" sz="2800" b="1" dirty="0" err="1">
                <a:solidFill>
                  <a:schemeClr val="bg1"/>
                </a:solidFill>
              </a:rPr>
              <a:t>potvrdenímich</a:t>
            </a:r>
            <a:r>
              <a:rPr lang="sk-SK" sz="2800" b="1" dirty="0">
                <a:solidFill>
                  <a:schemeClr val="bg1"/>
                </a:solidFill>
              </a:rPr>
              <a:t> povolania. </a:t>
            </a:r>
          </a:p>
          <a:p>
            <a:endParaRPr lang="sk-SK" sz="2800" b="1"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500034" y="610136"/>
            <a:ext cx="8358246" cy="5632311"/>
          </a:xfrm>
          <a:prstGeom prst="rect">
            <a:avLst/>
          </a:prstGeom>
          <a:noFill/>
        </p:spPr>
        <p:txBody>
          <a:bodyPr wrap="square" rtlCol="0">
            <a:spAutoFit/>
          </a:bodyPr>
          <a:lstStyle/>
          <a:p>
            <a:r>
              <a:rPr lang="sk-SK" sz="4000" b="1" dirty="0" smtClean="0">
                <a:solidFill>
                  <a:schemeClr val="bg1"/>
                </a:solidFill>
              </a:rPr>
              <a:t>OMYLY pri </a:t>
            </a:r>
            <a:r>
              <a:rPr lang="sk-SK" sz="4000" b="1" dirty="0">
                <a:solidFill>
                  <a:schemeClr val="bg1"/>
                </a:solidFill>
              </a:rPr>
              <a:t>rozlišovaní Božieho </a:t>
            </a:r>
            <a:r>
              <a:rPr lang="sk-SK" sz="4000" b="1" dirty="0" smtClean="0">
                <a:solidFill>
                  <a:schemeClr val="bg1"/>
                </a:solidFill>
              </a:rPr>
              <a:t>hlasu</a:t>
            </a:r>
            <a:endParaRPr lang="sk-SK" sz="4000" b="1" dirty="0">
              <a:solidFill>
                <a:schemeClr val="bg1"/>
              </a:solidFill>
            </a:endParaRPr>
          </a:p>
          <a:p>
            <a:endParaRPr lang="sk-SK" sz="4000" dirty="0" smtClean="0">
              <a:solidFill>
                <a:schemeClr val="bg1"/>
              </a:solidFill>
            </a:endParaRPr>
          </a:p>
          <a:p>
            <a:r>
              <a:rPr lang="sk-SK" sz="4000" dirty="0" smtClean="0">
                <a:solidFill>
                  <a:schemeClr val="bg1"/>
                </a:solidFill>
              </a:rPr>
              <a:t>Neboj </a:t>
            </a:r>
            <a:r>
              <a:rPr lang="sk-SK" sz="4000" dirty="0">
                <a:solidFill>
                  <a:schemeClr val="bg1"/>
                </a:solidFill>
              </a:rPr>
              <a:t>sa uznať, že si sa zmýlil. Aj pri učení šoférovať sa to nevzdáš len preto, že sa ti nedarilo od začiatku. Nevzdaj sa len, preto, že si sa zmýlil. Pokračuj a snaž sa</a:t>
            </a:r>
            <a:r>
              <a:rPr lang="sk-SK" sz="4000" dirty="0" smtClean="0">
                <a:solidFill>
                  <a:schemeClr val="bg1"/>
                </a:solidFill>
              </a:rPr>
              <a:t>, aby </a:t>
            </a:r>
            <a:r>
              <a:rPr lang="sk-SK" sz="4000" dirty="0">
                <a:solidFill>
                  <a:schemeClr val="bg1"/>
                </a:solidFill>
              </a:rPr>
              <a:t>si rovnakú chybu neurobil znova.</a:t>
            </a:r>
          </a:p>
          <a:p>
            <a:endParaRPr lang="sk-SK" sz="4000"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0" y="0"/>
            <a:ext cx="9144000" cy="5909310"/>
          </a:xfrm>
          <a:prstGeom prst="rect">
            <a:avLst/>
          </a:prstGeom>
          <a:noFill/>
        </p:spPr>
        <p:txBody>
          <a:bodyPr wrap="square" rtlCol="0">
            <a:spAutoFit/>
          </a:bodyPr>
          <a:lstStyle/>
          <a:p>
            <a:r>
              <a:rPr lang="sk-SK" sz="2400" b="1" dirty="0">
                <a:solidFill>
                  <a:srgbClr val="FFC000"/>
                </a:solidFill>
              </a:rPr>
              <a:t>DUCH ČLOVEKA JE SVETLOM, NEZAMKNI HO DO VAZENIA</a:t>
            </a:r>
          </a:p>
          <a:p>
            <a:r>
              <a:rPr lang="sk-SK" sz="2400" b="1" dirty="0">
                <a:solidFill>
                  <a:srgbClr val="FFC000"/>
                </a:solidFill>
              </a:rPr>
              <a:t> </a:t>
            </a:r>
          </a:p>
          <a:p>
            <a:r>
              <a:rPr lang="sk-SK" sz="2400" b="1" i="1" dirty="0">
                <a:solidFill>
                  <a:srgbClr val="FFC000"/>
                </a:solidFill>
              </a:rPr>
              <a:t>„Veď všetci, ktorých vedie Boží Duch, sú Božími synmi.“</a:t>
            </a:r>
            <a:r>
              <a:rPr lang="sk-SK" sz="2400" b="1" dirty="0" err="1">
                <a:solidFill>
                  <a:srgbClr val="FFC000"/>
                </a:solidFill>
              </a:rPr>
              <a:t>Rim</a:t>
            </a:r>
            <a:r>
              <a:rPr lang="sk-SK" sz="2400" b="1" dirty="0">
                <a:solidFill>
                  <a:srgbClr val="FFC000"/>
                </a:solidFill>
              </a:rPr>
              <a:t> 8,14</a:t>
            </a:r>
          </a:p>
          <a:p>
            <a:r>
              <a:rPr lang="sk-SK" sz="2400" b="1" dirty="0">
                <a:solidFill>
                  <a:srgbClr val="FFC000"/>
                </a:solidFill>
              </a:rPr>
              <a:t>- Boží synovia môžu očakávať, že ich bude viesť Duch Boží.</a:t>
            </a:r>
          </a:p>
          <a:p>
            <a:r>
              <a:rPr lang="sk-SK" sz="2400" b="1" dirty="0">
                <a:solidFill>
                  <a:srgbClr val="FFC000"/>
                </a:solidFill>
              </a:rPr>
              <a:t/>
            </a:r>
            <a:br>
              <a:rPr lang="sk-SK" sz="2400" b="1" dirty="0">
                <a:solidFill>
                  <a:srgbClr val="FFC000"/>
                </a:solidFill>
              </a:rPr>
            </a:br>
            <a:r>
              <a:rPr lang="sk-SK" sz="2400" b="1" dirty="0" smtClean="0">
                <a:solidFill>
                  <a:srgbClr val="FFC000"/>
                </a:solidFill>
              </a:rPr>
              <a:t>                        </a:t>
            </a:r>
            <a:r>
              <a:rPr lang="sk-SK" sz="2400" b="1" i="1" dirty="0" smtClean="0">
                <a:solidFill>
                  <a:srgbClr val="FFC000"/>
                </a:solidFill>
              </a:rPr>
              <a:t>„</a:t>
            </a:r>
            <a:r>
              <a:rPr lang="sk-SK" sz="2400" b="1" i="1" dirty="0">
                <a:solidFill>
                  <a:srgbClr val="FFC000"/>
                </a:solidFill>
              </a:rPr>
              <a:t>Pánovým kahancom je ľudské svedomie, čo prekutáva </a:t>
            </a:r>
            <a:r>
              <a:rPr lang="sk-SK" sz="2400" b="1" i="1" dirty="0" smtClean="0">
                <a:solidFill>
                  <a:srgbClr val="FFC000"/>
                </a:solidFill>
              </a:rPr>
              <a:t>          </a:t>
            </a:r>
          </a:p>
          <a:p>
            <a:r>
              <a:rPr lang="sk-SK" sz="2400" b="1" i="1" dirty="0" smtClean="0">
                <a:solidFill>
                  <a:srgbClr val="FFC000"/>
                </a:solidFill>
              </a:rPr>
              <a:t>                                    všetky </a:t>
            </a:r>
            <a:r>
              <a:rPr lang="sk-SK" sz="2400" b="1" i="1" dirty="0">
                <a:solidFill>
                  <a:srgbClr val="FFC000"/>
                </a:solidFill>
              </a:rPr>
              <a:t>skryty života.“</a:t>
            </a:r>
            <a:r>
              <a:rPr lang="sk-SK" sz="2400" b="1" dirty="0">
                <a:solidFill>
                  <a:srgbClr val="FFC000"/>
                </a:solidFill>
              </a:rPr>
              <a:t>  </a:t>
            </a:r>
            <a:r>
              <a:rPr lang="sk-SK" sz="2400" b="1" dirty="0" err="1">
                <a:solidFill>
                  <a:srgbClr val="FFC000"/>
                </a:solidFill>
              </a:rPr>
              <a:t>Prís</a:t>
            </a:r>
            <a:r>
              <a:rPr lang="sk-SK" sz="2400" b="1" dirty="0">
                <a:solidFill>
                  <a:srgbClr val="FFC000"/>
                </a:solidFill>
              </a:rPr>
              <a:t> 20,27</a:t>
            </a:r>
          </a:p>
          <a:p>
            <a:endParaRPr lang="sk-SK" sz="2400" b="1" dirty="0" smtClean="0">
              <a:solidFill>
                <a:srgbClr val="FFC000"/>
              </a:solidFill>
            </a:endParaRPr>
          </a:p>
          <a:p>
            <a:r>
              <a:rPr lang="sk-SK" sz="2400" b="1" dirty="0" smtClean="0">
                <a:solidFill>
                  <a:srgbClr val="FFC000"/>
                </a:solidFill>
              </a:rPr>
              <a:t>                          </a:t>
            </a:r>
          </a:p>
          <a:p>
            <a:r>
              <a:rPr lang="sk-SK" sz="2400" b="1" dirty="0">
                <a:solidFill>
                  <a:srgbClr val="FFC000"/>
                </a:solidFill>
              </a:rPr>
              <a:t> </a:t>
            </a:r>
            <a:r>
              <a:rPr lang="sk-SK" sz="2400" b="1" dirty="0" smtClean="0">
                <a:solidFill>
                  <a:srgbClr val="FFC000"/>
                </a:solidFill>
              </a:rPr>
              <a:t>                        Míňame </a:t>
            </a:r>
            <a:r>
              <a:rPr lang="sk-SK" sz="2400" b="1" dirty="0">
                <a:solidFill>
                  <a:srgbClr val="FFC000"/>
                </a:solidFill>
              </a:rPr>
              <a:t>Božie vedenie, robíme chyby a zlyhávame, </a:t>
            </a:r>
            <a:r>
              <a:rPr lang="sk-SK" sz="2400" b="1" dirty="0" smtClean="0">
                <a:solidFill>
                  <a:srgbClr val="FFC000"/>
                </a:solidFill>
              </a:rPr>
              <a:t>  </a:t>
            </a:r>
          </a:p>
          <a:p>
            <a:r>
              <a:rPr lang="sk-SK" sz="2400" b="1" dirty="0">
                <a:solidFill>
                  <a:srgbClr val="FFC000"/>
                </a:solidFill>
              </a:rPr>
              <a:t> </a:t>
            </a:r>
            <a:r>
              <a:rPr lang="sk-SK" sz="2400" b="1" dirty="0" smtClean="0">
                <a:solidFill>
                  <a:srgbClr val="FFC000"/>
                </a:solidFill>
              </a:rPr>
              <a:t>                       pretože </a:t>
            </a:r>
            <a:r>
              <a:rPr lang="sk-SK" sz="2400" b="1" dirty="0">
                <a:solidFill>
                  <a:srgbClr val="FFC000"/>
                </a:solidFill>
              </a:rPr>
              <a:t>sme svojho ducha, ktorý nás má viesť "zamkli </a:t>
            </a:r>
            <a:r>
              <a:rPr lang="sk-SK" sz="2400" b="1" dirty="0" smtClean="0">
                <a:solidFill>
                  <a:srgbClr val="FFC000"/>
                </a:solidFill>
              </a:rPr>
              <a:t>do</a:t>
            </a:r>
          </a:p>
          <a:p>
            <a:r>
              <a:rPr lang="sk-SK" sz="2400" b="1" dirty="0" smtClean="0">
                <a:solidFill>
                  <a:srgbClr val="FFC000"/>
                </a:solidFill>
              </a:rPr>
              <a:t>                        </a:t>
            </a:r>
            <a:r>
              <a:rPr lang="sk-SK" sz="2400" b="1" dirty="0">
                <a:solidFill>
                  <a:srgbClr val="FFC000"/>
                </a:solidFill>
              </a:rPr>
              <a:t>väzenia". Na trón zasadlo poznanie a intelekt. Ktokoľvek</a:t>
            </a:r>
            <a:r>
              <a:rPr lang="sk-SK" sz="2400" b="1" dirty="0" smtClean="0">
                <a:solidFill>
                  <a:srgbClr val="FFC000"/>
                </a:solidFill>
              </a:rPr>
              <a:t>,       </a:t>
            </a:r>
          </a:p>
          <a:p>
            <a:r>
              <a:rPr lang="sk-SK" sz="2400" b="1" dirty="0" smtClean="0">
                <a:solidFill>
                  <a:srgbClr val="FFC000"/>
                </a:solidFill>
              </a:rPr>
              <a:t>                  kto </a:t>
            </a:r>
            <a:r>
              <a:rPr lang="sk-SK" sz="2400" b="1" dirty="0">
                <a:solidFill>
                  <a:srgbClr val="FFC000"/>
                </a:solidFill>
              </a:rPr>
              <a:t>zavrie svojho ducha a nepočúva ho, stane sa </a:t>
            </a:r>
            <a:r>
              <a:rPr lang="sk-SK" sz="2400" b="1" u="sng" dirty="0">
                <a:solidFill>
                  <a:srgbClr val="FFC000"/>
                </a:solidFill>
              </a:rPr>
              <a:t>duchovným mrzákom</a:t>
            </a:r>
            <a:r>
              <a:rPr lang="sk-SK" sz="2400" b="1" dirty="0">
                <a:solidFill>
                  <a:srgbClr val="FFC000"/>
                </a:solidFill>
              </a:rPr>
              <a:t>, pretože duch človeka je svetlom od Pána. </a:t>
            </a:r>
            <a:r>
              <a:rPr lang="sk-SK" sz="2400" b="1" u="sng" dirty="0">
                <a:solidFill>
                  <a:srgbClr val="FFC000"/>
                </a:solidFill>
              </a:rPr>
              <a:t>Keby kresťania pri väčšine rozhodnutí preskúmali svoje vnútro, vedeli by ,čo majú robiť.</a:t>
            </a:r>
            <a:endParaRPr lang="sk-SK" sz="2400" b="1" dirty="0">
              <a:solidFill>
                <a:srgbClr val="FFC000"/>
              </a:solidFill>
            </a:endParaRPr>
          </a:p>
          <a:p>
            <a:endParaRPr lang="sk-SK" b="1" dirty="0">
              <a:solidFill>
                <a:srgbClr val="FFC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357158" y="428604"/>
            <a:ext cx="8215370" cy="6863417"/>
          </a:xfrm>
          <a:prstGeom prst="rect">
            <a:avLst/>
          </a:prstGeom>
          <a:noFill/>
        </p:spPr>
        <p:txBody>
          <a:bodyPr wrap="square" rtlCol="0">
            <a:spAutoFit/>
          </a:bodyPr>
          <a:lstStyle/>
          <a:p>
            <a:r>
              <a:rPr lang="sk-SK" sz="4000" b="1" u="sng" dirty="0">
                <a:solidFill>
                  <a:schemeClr val="bg1"/>
                </a:solidFill>
              </a:rPr>
              <a:t>Nemusíš hľadať vedenie tam, kde ti Biblia už hovorí, čo máš robiť. </a:t>
            </a:r>
            <a:endParaRPr lang="sk-SK" sz="4000" b="1" u="sng" dirty="0" smtClean="0">
              <a:solidFill>
                <a:schemeClr val="bg1"/>
              </a:solidFill>
            </a:endParaRPr>
          </a:p>
          <a:p>
            <a:r>
              <a:rPr lang="sk-SK" sz="4000" b="1" dirty="0" smtClean="0">
                <a:solidFill>
                  <a:schemeClr val="bg1"/>
                </a:solidFill>
              </a:rPr>
              <a:t>V </a:t>
            </a:r>
            <a:r>
              <a:rPr lang="sk-SK" sz="4000" b="1" dirty="0">
                <a:solidFill>
                  <a:schemeClr val="bg1"/>
                </a:solidFill>
              </a:rPr>
              <a:t>takom prípade choď a konaj. Božie slovo ti hovorí, ako konať v akýchkoľvek životných situáciách. Hovorí manželom, ako majú jednať s manželkami, manželkám ako jednať s manželmi, rodičom ako jednať so svojimi deťmi a deťom, ako sa majú chovať voči rodičom.</a:t>
            </a:r>
          </a:p>
          <a:p>
            <a:endParaRPr lang="sk-SK" sz="4000" b="1"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0" y="428605"/>
            <a:ext cx="8643966" cy="6494085"/>
          </a:xfrm>
          <a:prstGeom prst="rect">
            <a:avLst/>
          </a:prstGeom>
          <a:noFill/>
        </p:spPr>
        <p:txBody>
          <a:bodyPr wrap="square" rtlCol="0">
            <a:spAutoFit/>
          </a:bodyPr>
          <a:lstStyle/>
          <a:p>
            <a:r>
              <a:rPr lang="sk-SK" sz="3200" b="1" dirty="0">
                <a:solidFill>
                  <a:srgbClr val="FFC000"/>
                </a:solidFill>
              </a:rPr>
              <a:t> </a:t>
            </a:r>
            <a:r>
              <a:rPr lang="sk-SK" sz="3200" b="1" dirty="0" smtClean="0">
                <a:solidFill>
                  <a:srgbClr val="FFC000"/>
                </a:solidFill>
              </a:rPr>
              <a:t>                       </a:t>
            </a:r>
            <a:r>
              <a:rPr lang="sk-SK" sz="3200" b="1" dirty="0" smtClean="0">
                <a:solidFill>
                  <a:schemeClr val="bg1"/>
                </a:solidFill>
              </a:rPr>
              <a:t> DAR </a:t>
            </a:r>
            <a:r>
              <a:rPr lang="sk-SK" sz="3200" b="1" dirty="0">
                <a:solidFill>
                  <a:schemeClr val="bg1"/>
                </a:solidFill>
              </a:rPr>
              <a:t>JAZYKOV A BOŽÍ HLAS</a:t>
            </a:r>
            <a:endParaRPr lang="sk-SK" sz="3200" dirty="0">
              <a:solidFill>
                <a:schemeClr val="bg1"/>
              </a:solidFill>
            </a:endParaRPr>
          </a:p>
          <a:p>
            <a:r>
              <a:rPr lang="sk-SK" sz="3200" dirty="0">
                <a:solidFill>
                  <a:schemeClr val="bg1"/>
                </a:solidFill>
              </a:rPr>
              <a:t/>
            </a:r>
            <a:br>
              <a:rPr lang="sk-SK" sz="3200" dirty="0">
                <a:solidFill>
                  <a:schemeClr val="bg1"/>
                </a:solidFill>
              </a:rPr>
            </a:br>
            <a:r>
              <a:rPr lang="sk-SK" sz="3200" b="1" i="1" dirty="0">
                <a:solidFill>
                  <a:schemeClr val="bg1"/>
                </a:solidFill>
              </a:rPr>
              <a:t>"Ak je niekto smädný a verí vo mňa, nech príde ku mne a nech pije. Ako hovorí Písmo</a:t>
            </a:r>
            <a:r>
              <a:rPr lang="sk-SK" sz="3200" b="1" i="1" u="sng" dirty="0">
                <a:solidFill>
                  <a:schemeClr val="bg1"/>
                </a:solidFill>
              </a:rPr>
              <a:t>, z jeho vnútra potečú prúdy živej vody</a:t>
            </a:r>
            <a:r>
              <a:rPr lang="sk-SK" sz="3200" b="1" i="1" dirty="0">
                <a:solidFill>
                  <a:schemeClr val="bg1"/>
                </a:solidFill>
              </a:rPr>
              <a:t>." To povedal o </a:t>
            </a:r>
            <a:r>
              <a:rPr lang="sk-SK" sz="3200" b="1" i="1" u="sng" dirty="0">
                <a:solidFill>
                  <a:schemeClr val="bg1"/>
                </a:solidFill>
              </a:rPr>
              <a:t>Duchu, ktorého mali dostať tí, čo v neho uverili.</a:t>
            </a:r>
            <a:r>
              <a:rPr lang="sk-SK" sz="3200" b="1" i="1" dirty="0">
                <a:solidFill>
                  <a:schemeClr val="bg1"/>
                </a:solidFill>
              </a:rPr>
              <a:t> Lebo ešte nebolo Ducha, pretože Ježiš ešte nebol oslávený</a:t>
            </a:r>
            <a:r>
              <a:rPr lang="sk-SK" sz="3200" b="1" i="1" dirty="0" smtClean="0">
                <a:solidFill>
                  <a:schemeClr val="bg1"/>
                </a:solidFill>
              </a:rPr>
              <a:t>.“</a:t>
            </a:r>
          </a:p>
          <a:p>
            <a:r>
              <a:rPr lang="sk-SK" sz="3200" b="1" dirty="0" err="1" smtClean="0">
                <a:solidFill>
                  <a:schemeClr val="bg1"/>
                </a:solidFill>
              </a:rPr>
              <a:t>Jn</a:t>
            </a:r>
            <a:r>
              <a:rPr lang="sk-SK" sz="3200" b="1" dirty="0" smtClean="0">
                <a:solidFill>
                  <a:schemeClr val="bg1"/>
                </a:solidFill>
              </a:rPr>
              <a:t> </a:t>
            </a:r>
            <a:r>
              <a:rPr lang="sk-SK" sz="3200" b="1" dirty="0">
                <a:solidFill>
                  <a:schemeClr val="bg1"/>
                </a:solidFill>
              </a:rPr>
              <a:t>7,37-39</a:t>
            </a:r>
          </a:p>
          <a:p>
            <a:endParaRPr lang="sk-SK" sz="3200" dirty="0" smtClean="0">
              <a:solidFill>
                <a:schemeClr val="bg1"/>
              </a:solidFill>
            </a:endParaRPr>
          </a:p>
          <a:p>
            <a:r>
              <a:rPr lang="sk-SK" sz="3200" dirty="0" smtClean="0">
                <a:solidFill>
                  <a:schemeClr val="bg1"/>
                </a:solidFill>
              </a:rPr>
              <a:t>Duch </a:t>
            </a:r>
            <a:r>
              <a:rPr lang="sk-SK" sz="3200" dirty="0">
                <a:solidFill>
                  <a:schemeClr val="bg1"/>
                </a:solidFill>
              </a:rPr>
              <a:t>Svätý vychádza z nás väčšinou vtedy, keď sa modlíme darom jazykov. </a:t>
            </a:r>
            <a:r>
              <a:rPr lang="sk-SK" sz="3200" u="sng" dirty="0">
                <a:solidFill>
                  <a:schemeClr val="bg1"/>
                </a:solidFill>
              </a:rPr>
              <a:t>Keď sa modlíš v jazykoch, tvoj duch je aktívny</a:t>
            </a:r>
            <a:r>
              <a:rPr lang="sk-SK" sz="3200" dirty="0">
                <a:solidFill>
                  <a:schemeClr val="bg1"/>
                </a:solidFill>
              </a:rPr>
              <a:t>. </a:t>
            </a:r>
          </a:p>
          <a:p>
            <a:endParaRPr lang="sk-SK" sz="3200" dirty="0">
              <a:solidFill>
                <a:srgbClr val="FFC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1285820" y="302359"/>
            <a:ext cx="7858180" cy="6555641"/>
          </a:xfrm>
          <a:prstGeom prst="rect">
            <a:avLst/>
          </a:prstGeom>
          <a:noFill/>
        </p:spPr>
        <p:txBody>
          <a:bodyPr wrap="square" rtlCol="0">
            <a:spAutoFit/>
          </a:bodyPr>
          <a:lstStyle/>
          <a:p>
            <a:r>
              <a:rPr lang="sk-SK" sz="2800" b="1" dirty="0">
                <a:solidFill>
                  <a:schemeClr val="bg1"/>
                </a:solidFill>
              </a:rPr>
              <a:t>MODLIŤ SA MYSĽOU I DUCHOM</a:t>
            </a:r>
            <a:endParaRPr lang="sk-SK" sz="2800" dirty="0">
              <a:solidFill>
                <a:schemeClr val="bg1"/>
              </a:solidFill>
            </a:endParaRPr>
          </a:p>
          <a:p>
            <a:r>
              <a:rPr lang="sk-SK" sz="2800" dirty="0">
                <a:solidFill>
                  <a:schemeClr val="bg1"/>
                </a:solidFill>
              </a:rPr>
              <a:t> </a:t>
            </a:r>
          </a:p>
          <a:p>
            <a:r>
              <a:rPr lang="sk-SK" sz="2800" b="1" dirty="0">
                <a:solidFill>
                  <a:schemeClr val="bg1"/>
                </a:solidFill>
              </a:rPr>
              <a:t>Jedným z dôvodov, prečo Cirkev ako celok toľko zlyháva je, že sa </a:t>
            </a:r>
            <a:r>
              <a:rPr lang="sk-SK" sz="2800" b="1" u="sng" dirty="0">
                <a:solidFill>
                  <a:schemeClr val="bg1"/>
                </a:solidFill>
              </a:rPr>
              <a:t>modlí len jedným druhom modlitby - modlitbou s porozumením, modlitbou intelektu. Snaží sa bojovať duchovné boje duševnými </a:t>
            </a:r>
            <a:r>
              <a:rPr lang="sk-SK" sz="2800" b="1" u="sng" dirty="0" smtClean="0">
                <a:solidFill>
                  <a:schemeClr val="bg1"/>
                </a:solidFill>
              </a:rPr>
              <a:t> modlitbami</a:t>
            </a:r>
            <a:r>
              <a:rPr lang="sk-SK" sz="2800" b="1" u="sng" dirty="0">
                <a:solidFill>
                  <a:schemeClr val="bg1"/>
                </a:solidFill>
              </a:rPr>
              <a:t>. </a:t>
            </a:r>
            <a:r>
              <a:rPr lang="sk-SK" sz="2800" u="sng" dirty="0">
                <a:solidFill>
                  <a:schemeClr val="bg1"/>
                </a:solidFill>
              </a:rPr>
              <a:t/>
            </a:r>
            <a:br>
              <a:rPr lang="sk-SK" sz="2800" u="sng" dirty="0">
                <a:solidFill>
                  <a:schemeClr val="bg1"/>
                </a:solidFill>
              </a:rPr>
            </a:br>
            <a:r>
              <a:rPr lang="sk-SK" sz="2800" dirty="0">
                <a:solidFill>
                  <a:schemeClr val="bg1"/>
                </a:solidFill>
              </a:rPr>
              <a:t/>
            </a:r>
            <a:br>
              <a:rPr lang="sk-SK" sz="2800" dirty="0">
                <a:solidFill>
                  <a:schemeClr val="bg1"/>
                </a:solidFill>
              </a:rPr>
            </a:br>
            <a:r>
              <a:rPr lang="sk-SK" sz="2800" b="1" i="1" dirty="0">
                <a:solidFill>
                  <a:schemeClr val="bg1"/>
                </a:solidFill>
              </a:rPr>
              <a:t>"Lebo ak sa modlím darom jazykov, modlí sa môj duch, ale moja myseľ ostáva bez úžitku. Čo teda? Budem sa modliť duchom, budem sa modliť aj mysľou. Budem spievať duchom, budem spievať aj mysľou. "</a:t>
            </a:r>
            <a:endParaRPr lang="sk-SK" sz="2800" b="1" dirty="0">
              <a:solidFill>
                <a:schemeClr val="bg1"/>
              </a:solidFill>
            </a:endParaRPr>
          </a:p>
          <a:p>
            <a:r>
              <a:rPr lang="sk-SK" sz="2800" b="1" dirty="0">
                <a:solidFill>
                  <a:schemeClr val="bg1"/>
                </a:solidFill>
              </a:rPr>
              <a:t>1 Kor 14,14-15</a:t>
            </a:r>
          </a:p>
          <a:p>
            <a:endParaRPr lang="sk-SK" sz="28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1857356" y="0"/>
            <a:ext cx="5604611" cy="1569660"/>
          </a:xfrm>
          <a:prstGeom prst="rect">
            <a:avLst/>
          </a:prstGeom>
          <a:noFill/>
        </p:spPr>
        <p:txBody>
          <a:bodyPr wrap="none" rtlCol="0">
            <a:spAutoFit/>
          </a:bodyPr>
          <a:lstStyle/>
          <a:p>
            <a:r>
              <a:rPr lang="sk-SK" sz="3200" dirty="0">
                <a:solidFill>
                  <a:schemeClr val="bg1"/>
                </a:solidFill>
              </a:rPr>
              <a:t> </a:t>
            </a:r>
          </a:p>
          <a:p>
            <a:r>
              <a:rPr lang="sk-SK" sz="3200" b="1" dirty="0">
                <a:solidFill>
                  <a:schemeClr val="bg1"/>
                </a:solidFill>
              </a:rPr>
              <a:t>MODLIŤ SA MYSĽOU I DUCHOM</a:t>
            </a:r>
            <a:endParaRPr lang="sk-SK" sz="3200" dirty="0">
              <a:solidFill>
                <a:schemeClr val="bg1"/>
              </a:solidFill>
            </a:endParaRPr>
          </a:p>
          <a:p>
            <a:endParaRPr lang="sk-SK" sz="3200" dirty="0">
              <a:solidFill>
                <a:schemeClr val="bg1"/>
              </a:solidFill>
            </a:endParaRPr>
          </a:p>
        </p:txBody>
      </p:sp>
      <p:sp>
        <p:nvSpPr>
          <p:cNvPr id="6" name="BlokTextu 5"/>
          <p:cNvSpPr txBox="1"/>
          <p:nvPr/>
        </p:nvSpPr>
        <p:spPr>
          <a:xfrm>
            <a:off x="285720" y="1714488"/>
            <a:ext cx="8858280" cy="6001643"/>
          </a:xfrm>
          <a:prstGeom prst="rect">
            <a:avLst/>
          </a:prstGeom>
          <a:noFill/>
        </p:spPr>
        <p:txBody>
          <a:bodyPr wrap="square" rtlCol="0">
            <a:spAutoFit/>
          </a:bodyPr>
          <a:lstStyle/>
          <a:p>
            <a:r>
              <a:rPr lang="sk-SK" sz="3200" b="1" dirty="0">
                <a:solidFill>
                  <a:schemeClr val="bg1"/>
                </a:solidFill>
              </a:rPr>
              <a:t>Jedným z najdôležitejších duchovných cvičení, ktoré existujú je </a:t>
            </a:r>
            <a:r>
              <a:rPr lang="sk-SK" sz="3200" b="1" u="sng" dirty="0">
                <a:solidFill>
                  <a:schemeClr val="bg1"/>
                </a:solidFill>
              </a:rPr>
              <a:t>každodenná modlitba v jazykoch</a:t>
            </a:r>
            <a:r>
              <a:rPr lang="sk-SK" sz="3200" b="1" dirty="0">
                <a:solidFill>
                  <a:schemeClr val="bg1"/>
                </a:solidFill>
              </a:rPr>
              <a:t>. Tvoj duch je pritom v priamom spojení s Nebeským Otcom: </a:t>
            </a:r>
            <a:r>
              <a:rPr lang="sk-SK" sz="3200" b="1" i="1" dirty="0">
                <a:solidFill>
                  <a:schemeClr val="bg1"/>
                </a:solidFill>
              </a:rPr>
              <a:t>"Lebo kto hovorí jazykmi, nehovorí ľuďom, ale Bohu; nerozumie mu nik, pod vplyvom Ducha hovorí tajomstvá"</a:t>
            </a:r>
            <a:r>
              <a:rPr lang="sk-SK" sz="3200" b="1" dirty="0">
                <a:solidFill>
                  <a:schemeClr val="bg1"/>
                </a:solidFill>
              </a:rPr>
              <a:t> 1 Kor 14,2</a:t>
            </a:r>
          </a:p>
          <a:p>
            <a:r>
              <a:rPr lang="sk-SK" sz="3200" b="1" dirty="0">
                <a:solidFill>
                  <a:schemeClr val="bg1"/>
                </a:solidFill>
              </a:rPr>
              <a:t>Keď sa modlíš v jazykoch, tvoja myseľ utíchne, pretože sa nemodlíš vedomou mysľou</a:t>
            </a:r>
            <a:r>
              <a:rPr lang="sk-SK" sz="3200" b="1" dirty="0" smtClean="0">
                <a:solidFill>
                  <a:schemeClr val="bg1"/>
                </a:solidFill>
              </a:rPr>
              <a:t>. </a:t>
            </a:r>
            <a:r>
              <a:rPr lang="sk-SK" sz="3200" b="1" dirty="0" err="1" smtClean="0">
                <a:solidFill>
                  <a:schemeClr val="bg1"/>
                </a:solidFill>
              </a:rPr>
              <a:t>Akonáhle</a:t>
            </a:r>
            <a:r>
              <a:rPr lang="sk-SK" sz="3200" b="1" dirty="0" smtClean="0">
                <a:solidFill>
                  <a:schemeClr val="bg1"/>
                </a:solidFill>
              </a:rPr>
              <a:t> </a:t>
            </a:r>
            <a:r>
              <a:rPr lang="sk-SK" sz="3200" b="1" dirty="0">
                <a:solidFill>
                  <a:schemeClr val="bg1"/>
                </a:solidFill>
              </a:rPr>
              <a:t>tvoja myseľ stíchne, budeš vnímavejší na svojho vlastného ducha a na duchovné skutočnosti.</a:t>
            </a:r>
          </a:p>
          <a:p>
            <a:r>
              <a:rPr lang="sk-SK" sz="3200" b="1" dirty="0">
                <a:solidFill>
                  <a:schemeClr val="bg1"/>
                </a:solidFill>
              </a:rPr>
              <a:t> </a:t>
            </a:r>
          </a:p>
          <a:p>
            <a:endParaRPr lang="sk-SK" sz="3200" b="1"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285720" y="357166"/>
            <a:ext cx="8286808" cy="6986528"/>
          </a:xfrm>
          <a:prstGeom prst="rect">
            <a:avLst/>
          </a:prstGeom>
          <a:noFill/>
        </p:spPr>
        <p:txBody>
          <a:bodyPr wrap="square" rtlCol="0">
            <a:spAutoFit/>
          </a:bodyPr>
          <a:lstStyle/>
          <a:p>
            <a:r>
              <a:rPr lang="sk-SK" sz="2800" b="1" dirty="0">
                <a:solidFill>
                  <a:schemeClr val="bg1"/>
                </a:solidFill>
              </a:rPr>
              <a:t>BOŽIA PRÍTOMNOSŤ A BOŽÍ HLAS V TEBE</a:t>
            </a:r>
          </a:p>
          <a:p>
            <a:r>
              <a:rPr lang="sk-SK" sz="2800" dirty="0">
                <a:solidFill>
                  <a:schemeClr val="bg1"/>
                </a:solidFill>
              </a:rPr>
              <a:t> </a:t>
            </a:r>
          </a:p>
          <a:p>
            <a:r>
              <a:rPr lang="sk-SK" sz="2800" b="1" dirty="0">
                <a:solidFill>
                  <a:schemeClr val="bg1"/>
                </a:solidFill>
              </a:rPr>
              <a:t>Sláva - "</a:t>
            </a:r>
            <a:r>
              <a:rPr lang="sk-SK" sz="2800" b="1" dirty="0" err="1">
                <a:solidFill>
                  <a:schemeClr val="bg1"/>
                </a:solidFill>
              </a:rPr>
              <a:t>šekina</a:t>
            </a:r>
            <a:r>
              <a:rPr lang="sk-SK" sz="2800" b="1" dirty="0">
                <a:solidFill>
                  <a:schemeClr val="bg1"/>
                </a:solidFill>
              </a:rPr>
              <a:t>" - Božia prítomnosť bola uzavretá vo svätyni svätých, ale keď Ježiš zomrel na Golgote, opona, ktorá ju zakrývala sa roztrhla odhora nadol a Boh vyšiel von. Od toho času už neprebýva len v domoch postavených ľudskou rukou, ale prebýva v nás!</a:t>
            </a:r>
          </a:p>
          <a:p>
            <a:r>
              <a:rPr lang="sk-SK" sz="2800" b="1" dirty="0" smtClean="0">
                <a:solidFill>
                  <a:schemeClr val="bg1"/>
                </a:solidFill>
              </a:rPr>
              <a:t>Boh </a:t>
            </a:r>
            <a:r>
              <a:rPr lang="sk-SK" sz="2800" b="1" dirty="0">
                <a:solidFill>
                  <a:schemeClr val="bg1"/>
                </a:solidFill>
              </a:rPr>
              <a:t>skrze </a:t>
            </a:r>
            <a:r>
              <a:rPr lang="sk-SK" sz="2800" b="1" dirty="0" err="1">
                <a:solidFill>
                  <a:schemeClr val="bg1"/>
                </a:solidFill>
              </a:rPr>
              <a:t>Ezechiela</a:t>
            </a:r>
            <a:r>
              <a:rPr lang="sk-SK" sz="2800" b="1" dirty="0">
                <a:solidFill>
                  <a:schemeClr val="bg1"/>
                </a:solidFill>
              </a:rPr>
              <a:t> a </a:t>
            </a:r>
            <a:r>
              <a:rPr lang="sk-SK" sz="2800" b="1" dirty="0" err="1">
                <a:solidFill>
                  <a:schemeClr val="bg1"/>
                </a:solidFill>
              </a:rPr>
              <a:t>Jeremiáša</a:t>
            </a:r>
            <a:r>
              <a:rPr lang="sk-SK" sz="2800" b="1" dirty="0">
                <a:solidFill>
                  <a:schemeClr val="bg1"/>
                </a:solidFill>
              </a:rPr>
              <a:t> prorokoval, že príde doba, keď ľuďom odníme ich kamenné srdcia a dá im srdcia nové. Povedal, že do nás vloží svojho Ducha. Nové narodenie je znovuzrodenie ľudského ducha</a:t>
            </a:r>
            <a:r>
              <a:rPr lang="sk-SK" sz="2800" b="1" i="1" dirty="0">
                <a:solidFill>
                  <a:schemeClr val="bg1"/>
                </a:solidFill>
              </a:rPr>
              <a:t>: </a:t>
            </a:r>
            <a:endParaRPr lang="sk-SK" sz="2800" b="1" i="1" dirty="0" smtClean="0">
              <a:solidFill>
                <a:schemeClr val="bg1"/>
              </a:solidFill>
            </a:endParaRPr>
          </a:p>
          <a:p>
            <a:endParaRPr lang="sk-SK" sz="2800" i="1" dirty="0">
              <a:solidFill>
                <a:schemeClr val="bg1"/>
              </a:solidFill>
            </a:endParaRPr>
          </a:p>
          <a:p>
            <a:r>
              <a:rPr lang="sk-SK" sz="2800" b="1" i="1" dirty="0" smtClean="0">
                <a:solidFill>
                  <a:schemeClr val="bg1"/>
                </a:solidFill>
              </a:rPr>
              <a:t>"</a:t>
            </a:r>
            <a:r>
              <a:rPr lang="sk-SK" sz="2800" b="1" i="1" dirty="0">
                <a:solidFill>
                  <a:schemeClr val="bg1"/>
                </a:solidFill>
              </a:rPr>
              <a:t>Kto je teda v Kristovi, je </a:t>
            </a:r>
            <a:r>
              <a:rPr lang="sk-SK" sz="2800" b="1" i="1" u="sng" dirty="0">
                <a:solidFill>
                  <a:schemeClr val="bg1"/>
                </a:solidFill>
              </a:rPr>
              <a:t>novým stvorením</a:t>
            </a:r>
            <a:r>
              <a:rPr lang="sk-SK" sz="2800" b="1" i="1" dirty="0">
                <a:solidFill>
                  <a:schemeClr val="bg1"/>
                </a:solidFill>
              </a:rPr>
              <a:t>. Staré sa pominulo a nastalo nové." </a:t>
            </a:r>
            <a:r>
              <a:rPr lang="sk-SK" sz="2800" b="1" dirty="0">
                <a:solidFill>
                  <a:schemeClr val="bg1"/>
                </a:solidFill>
              </a:rPr>
              <a:t> 2 Kor 5,17 </a:t>
            </a:r>
          </a:p>
          <a:p>
            <a:endParaRPr lang="sk-SK" sz="28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1357290" y="0"/>
            <a:ext cx="6267421" cy="954107"/>
          </a:xfrm>
          <a:prstGeom prst="rect">
            <a:avLst/>
          </a:prstGeom>
          <a:noFill/>
        </p:spPr>
        <p:txBody>
          <a:bodyPr wrap="none" rtlCol="0">
            <a:spAutoFit/>
          </a:bodyPr>
          <a:lstStyle/>
          <a:p>
            <a:r>
              <a:rPr lang="sk-SK" sz="2800" b="1" dirty="0">
                <a:solidFill>
                  <a:schemeClr val="bg1"/>
                </a:solidFill>
              </a:rPr>
              <a:t>BOŽIA PRÍTOMNOSŤ A BOŽÍ HLAS V TEBE</a:t>
            </a:r>
          </a:p>
          <a:p>
            <a:endParaRPr lang="sk-SK" sz="2800" b="1" dirty="0">
              <a:solidFill>
                <a:schemeClr val="bg1"/>
              </a:solidFill>
            </a:endParaRPr>
          </a:p>
        </p:txBody>
      </p:sp>
      <p:sp>
        <p:nvSpPr>
          <p:cNvPr id="6" name="BlokTextu 5"/>
          <p:cNvSpPr txBox="1"/>
          <p:nvPr/>
        </p:nvSpPr>
        <p:spPr>
          <a:xfrm>
            <a:off x="1214414" y="785794"/>
            <a:ext cx="6715172" cy="6894195"/>
          </a:xfrm>
          <a:prstGeom prst="rect">
            <a:avLst/>
          </a:prstGeom>
          <a:noFill/>
        </p:spPr>
        <p:txBody>
          <a:bodyPr wrap="square" rtlCol="0">
            <a:spAutoFit/>
          </a:bodyPr>
          <a:lstStyle/>
          <a:p>
            <a:r>
              <a:rPr lang="sk-SK" sz="2600" b="1" dirty="0">
                <a:solidFill>
                  <a:schemeClr val="bg1"/>
                </a:solidFill>
              </a:rPr>
              <a:t>Ako dovolíš tomuto znovuzrodenému duchu rozjímať nad Božím </a:t>
            </a:r>
            <a:r>
              <a:rPr lang="sk-SK" sz="2600" b="1" dirty="0" err="1">
                <a:solidFill>
                  <a:schemeClr val="bg1"/>
                </a:solidFill>
              </a:rPr>
              <a:t>slovom,tvoj</a:t>
            </a:r>
            <a:r>
              <a:rPr lang="sk-SK" sz="2600" b="1" dirty="0">
                <a:solidFill>
                  <a:schemeClr val="bg1"/>
                </a:solidFill>
              </a:rPr>
              <a:t> duch zosilnie a vnútorný hlas tvojho svedomia budovaného v Duchu sa ti stane bezpečným vodcom. </a:t>
            </a:r>
          </a:p>
          <a:p>
            <a:r>
              <a:rPr lang="sk-SK" sz="2600" b="1" dirty="0">
                <a:solidFill>
                  <a:schemeClr val="bg1"/>
                </a:solidFill>
              </a:rPr>
              <a:t/>
            </a:r>
            <a:br>
              <a:rPr lang="sk-SK" sz="2600" b="1" dirty="0">
                <a:solidFill>
                  <a:schemeClr val="bg1"/>
                </a:solidFill>
              </a:rPr>
            </a:br>
            <a:r>
              <a:rPr lang="sk-SK" sz="2600" b="1" i="1" dirty="0">
                <a:solidFill>
                  <a:schemeClr val="bg1"/>
                </a:solidFill>
              </a:rPr>
              <a:t>"A </a:t>
            </a:r>
            <a:r>
              <a:rPr lang="sk-SK" sz="2600" b="1" i="1" u="sng" dirty="0">
                <a:solidFill>
                  <a:schemeClr val="bg1"/>
                </a:solidFill>
              </a:rPr>
              <a:t>vy ste chrám živého Boha</a:t>
            </a:r>
            <a:r>
              <a:rPr lang="sk-SK" sz="2600" b="1" i="1" dirty="0">
                <a:solidFill>
                  <a:schemeClr val="bg1"/>
                </a:solidFill>
              </a:rPr>
              <a:t>, ako hovorí Boh: "</a:t>
            </a:r>
            <a:r>
              <a:rPr lang="sk-SK" sz="2600" b="1" i="1" u="sng" dirty="0">
                <a:solidFill>
                  <a:schemeClr val="bg1"/>
                </a:solidFill>
              </a:rPr>
              <a:t>Budem v nich prebývať a medzi nimi chodiť</a:t>
            </a:r>
            <a:r>
              <a:rPr lang="sk-SK" sz="2600" b="1" i="1" dirty="0">
                <a:solidFill>
                  <a:schemeClr val="bg1"/>
                </a:solidFill>
              </a:rPr>
              <a:t>, budem ich Bohom a oni budú mojim ľudom. "</a:t>
            </a:r>
            <a:r>
              <a:rPr lang="sk-SK" sz="2600" b="1" dirty="0">
                <a:solidFill>
                  <a:schemeClr val="bg1"/>
                </a:solidFill>
              </a:rPr>
              <a:t> 2 Kor 6,16</a:t>
            </a:r>
            <a:br>
              <a:rPr lang="sk-SK" sz="2600" b="1" dirty="0">
                <a:solidFill>
                  <a:schemeClr val="bg1"/>
                </a:solidFill>
              </a:rPr>
            </a:br>
            <a:r>
              <a:rPr lang="sk-SK" sz="2600" b="1" dirty="0">
                <a:solidFill>
                  <a:schemeClr val="bg1"/>
                </a:solidFill>
              </a:rPr>
              <a:t/>
            </a:r>
            <a:br>
              <a:rPr lang="sk-SK" sz="2600" b="1" dirty="0">
                <a:solidFill>
                  <a:schemeClr val="bg1"/>
                </a:solidFill>
              </a:rPr>
            </a:br>
            <a:r>
              <a:rPr lang="sk-SK" sz="2600" b="1" dirty="0">
                <a:solidFill>
                  <a:schemeClr val="bg1"/>
                </a:solidFill>
              </a:rPr>
              <a:t>"Kto ma miluje, bude zachovávať moje slovo a môj Otec ho bude milovať</a:t>
            </a:r>
            <a:r>
              <a:rPr lang="sk-SK" sz="2600" b="1" u="sng" dirty="0">
                <a:solidFill>
                  <a:schemeClr val="bg1"/>
                </a:solidFill>
              </a:rPr>
              <a:t>; prídeme k nemu a urobíme si uňho príbytok.</a:t>
            </a:r>
            <a:r>
              <a:rPr lang="sk-SK" sz="2600" b="1" dirty="0">
                <a:solidFill>
                  <a:schemeClr val="bg1"/>
                </a:solidFill>
              </a:rPr>
              <a:t> " </a:t>
            </a:r>
            <a:r>
              <a:rPr lang="sk-SK" sz="2600" b="1" dirty="0" err="1">
                <a:solidFill>
                  <a:schemeClr val="bg1"/>
                </a:solidFill>
              </a:rPr>
              <a:t>Jn</a:t>
            </a:r>
            <a:r>
              <a:rPr lang="sk-SK" sz="2600" b="1" dirty="0">
                <a:solidFill>
                  <a:schemeClr val="bg1"/>
                </a:solidFill>
              </a:rPr>
              <a:t> 14,23</a:t>
            </a:r>
          </a:p>
          <a:p>
            <a:r>
              <a:rPr lang="sk-SK" sz="2600" b="1" dirty="0">
                <a:solidFill>
                  <a:schemeClr val="bg1"/>
                </a:solidFill>
              </a:rPr>
              <a:t>- ak Boh prebýva v nás, bude nás z tohto miesta oslovovať</a:t>
            </a:r>
            <a:br>
              <a:rPr lang="sk-SK" sz="2600" b="1" dirty="0">
                <a:solidFill>
                  <a:schemeClr val="bg1"/>
                </a:solidFill>
              </a:rPr>
            </a:br>
            <a:endParaRPr lang="sk-SK" sz="2600" b="1" dirty="0">
              <a:solidFill>
                <a:schemeClr val="bg1"/>
              </a:solidFill>
            </a:endParaRPr>
          </a:p>
          <a:p>
            <a:endParaRPr lang="sk-SK" sz="2600" b="1"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785786" y="571480"/>
            <a:ext cx="8001056" cy="6494085"/>
          </a:xfrm>
          <a:prstGeom prst="rect">
            <a:avLst/>
          </a:prstGeom>
          <a:noFill/>
        </p:spPr>
        <p:txBody>
          <a:bodyPr wrap="square" rtlCol="0">
            <a:spAutoFit/>
          </a:bodyPr>
          <a:lstStyle/>
          <a:p>
            <a:r>
              <a:rPr lang="sk-SK" sz="3200" b="1" dirty="0">
                <a:solidFill>
                  <a:schemeClr val="bg1"/>
                </a:solidFill>
              </a:rPr>
              <a:t>HLAS DUCHA ŤA NEODSÚDI, JE TEŠITEĽOM</a:t>
            </a:r>
          </a:p>
          <a:p>
            <a:r>
              <a:rPr lang="sk-SK" sz="3200" b="1" dirty="0">
                <a:solidFill>
                  <a:schemeClr val="bg1"/>
                </a:solidFill>
              </a:rPr>
              <a:t> </a:t>
            </a:r>
          </a:p>
          <a:p>
            <a:r>
              <a:rPr lang="sk-SK" sz="3200" b="1" dirty="0">
                <a:solidFill>
                  <a:schemeClr val="bg1"/>
                </a:solidFill>
              </a:rPr>
              <a:t>Aj keď urobíš chybu a tvoj duch ťa odsudzuje, Duch Svätý je pri tebe a potešuje ťa, ukazuje ti cestu k náprave. Nikde v Biblii nečítate, že by Duch Svätý odsudzoval</a:t>
            </a:r>
            <a:r>
              <a:rPr lang="sk-SK" sz="3200" b="1" dirty="0" smtClean="0">
                <a:solidFill>
                  <a:schemeClr val="bg1"/>
                </a:solidFill>
              </a:rPr>
              <a:t>. Ježiš </a:t>
            </a:r>
            <a:r>
              <a:rPr lang="sk-SK" sz="3200" b="1" dirty="0">
                <a:solidFill>
                  <a:schemeClr val="bg1"/>
                </a:solidFill>
              </a:rPr>
              <a:t>ho nazval </a:t>
            </a:r>
            <a:r>
              <a:rPr lang="sk-SK" sz="3200" b="1" dirty="0" smtClean="0">
                <a:solidFill>
                  <a:schemeClr val="bg1"/>
                </a:solidFill>
              </a:rPr>
              <a:t> </a:t>
            </a:r>
          </a:p>
          <a:p>
            <a:r>
              <a:rPr lang="sk-SK" sz="3200" b="1" dirty="0">
                <a:solidFill>
                  <a:schemeClr val="bg1"/>
                </a:solidFill>
              </a:rPr>
              <a:t> </a:t>
            </a:r>
            <a:r>
              <a:rPr lang="sk-SK" sz="3200" b="1" dirty="0" smtClean="0">
                <a:solidFill>
                  <a:schemeClr val="bg1"/>
                </a:solidFill>
              </a:rPr>
              <a:t>        Tešiteľom</a:t>
            </a:r>
            <a:r>
              <a:rPr lang="sk-SK" sz="3200" b="1" dirty="0">
                <a:solidFill>
                  <a:schemeClr val="bg1"/>
                </a:solidFill>
              </a:rPr>
              <a:t>:</a:t>
            </a:r>
            <a:br>
              <a:rPr lang="sk-SK" sz="3200" b="1" dirty="0">
                <a:solidFill>
                  <a:schemeClr val="bg1"/>
                </a:solidFill>
              </a:rPr>
            </a:br>
            <a:r>
              <a:rPr lang="sk-SK" sz="3200" b="1" dirty="0">
                <a:solidFill>
                  <a:schemeClr val="bg1"/>
                </a:solidFill>
              </a:rPr>
              <a:t/>
            </a:r>
            <a:br>
              <a:rPr lang="sk-SK" sz="3200" b="1" dirty="0">
                <a:solidFill>
                  <a:schemeClr val="bg1"/>
                </a:solidFill>
              </a:rPr>
            </a:br>
            <a:r>
              <a:rPr lang="sk-SK" sz="3200" b="1" dirty="0">
                <a:solidFill>
                  <a:schemeClr val="bg1"/>
                </a:solidFill>
              </a:rPr>
              <a:t>"A ja poprosím Otca a on vám dá iného Tešiteľa, aby zostal s vami naveky." </a:t>
            </a:r>
            <a:r>
              <a:rPr lang="sk-SK" sz="3200" b="1" dirty="0" err="1">
                <a:solidFill>
                  <a:schemeClr val="bg1"/>
                </a:solidFill>
              </a:rPr>
              <a:t>Jn</a:t>
            </a:r>
            <a:r>
              <a:rPr lang="sk-SK" sz="3200" b="1" dirty="0">
                <a:solidFill>
                  <a:schemeClr val="bg1"/>
                </a:solidFill>
              </a:rPr>
              <a:t> 14,16</a:t>
            </a:r>
          </a:p>
          <a:p>
            <a:r>
              <a:rPr lang="sk-SK" sz="3200" b="1" dirty="0">
                <a:solidFill>
                  <a:schemeClr val="bg1"/>
                </a:solidFill>
              </a:rPr>
              <a:t>Ak si nebudeš udržiavať jemné srdce, nebudeš schopný rozlíšiť duchovné veci. </a:t>
            </a:r>
            <a:br>
              <a:rPr lang="sk-SK" sz="3200" b="1" dirty="0">
                <a:solidFill>
                  <a:schemeClr val="bg1"/>
                </a:solidFill>
              </a:rPr>
            </a:br>
            <a:endParaRPr lang="sk-SK" sz="3200" b="1"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descr="voicegod.jpg"/>
          <p:cNvPicPr>
            <a:picLocks noGrp="1" noChangeAspect="1"/>
          </p:cNvPicPr>
          <p:nvPr>
            <p:ph idx="1"/>
          </p:nvPr>
        </p:nvPicPr>
        <p:blipFill>
          <a:blip r:embed="rId2"/>
          <a:stretch>
            <a:fillRect/>
          </a:stretch>
        </p:blipFill>
        <p:spPr>
          <a:xfrm>
            <a:off x="0" y="0"/>
            <a:ext cx="9144000" cy="6858000"/>
          </a:xfrm>
        </p:spPr>
      </p:pic>
      <p:sp>
        <p:nvSpPr>
          <p:cNvPr id="5" name="BlokTextu 4"/>
          <p:cNvSpPr txBox="1"/>
          <p:nvPr/>
        </p:nvSpPr>
        <p:spPr>
          <a:xfrm>
            <a:off x="1357290" y="285728"/>
            <a:ext cx="7509043" cy="523220"/>
          </a:xfrm>
          <a:prstGeom prst="rect">
            <a:avLst/>
          </a:prstGeom>
          <a:noFill/>
        </p:spPr>
        <p:txBody>
          <a:bodyPr wrap="none" rtlCol="0">
            <a:spAutoFit/>
          </a:bodyPr>
          <a:lstStyle/>
          <a:p>
            <a:r>
              <a:rPr lang="sk-SK" sz="2800" b="1" dirty="0" smtClean="0">
                <a:solidFill>
                  <a:schemeClr val="bg1"/>
                </a:solidFill>
              </a:rPr>
              <a:t>PLNÁ PRAVDA A BUDÚCE VECI V TVOJOM ŽIVOTE</a:t>
            </a:r>
            <a:endParaRPr lang="sk-SK" sz="2800" b="1" dirty="0">
              <a:solidFill>
                <a:schemeClr val="bg1"/>
              </a:solidFill>
            </a:endParaRPr>
          </a:p>
        </p:txBody>
      </p:sp>
      <p:sp>
        <p:nvSpPr>
          <p:cNvPr id="6" name="BlokTextu 5"/>
          <p:cNvSpPr txBox="1"/>
          <p:nvPr/>
        </p:nvSpPr>
        <p:spPr>
          <a:xfrm>
            <a:off x="1357290" y="1348800"/>
            <a:ext cx="6643734" cy="5509200"/>
          </a:xfrm>
          <a:prstGeom prst="rect">
            <a:avLst/>
          </a:prstGeom>
          <a:noFill/>
        </p:spPr>
        <p:txBody>
          <a:bodyPr wrap="square" rtlCol="0">
            <a:spAutoFit/>
          </a:bodyPr>
          <a:lstStyle/>
          <a:p>
            <a:r>
              <a:rPr lang="sk-SK" sz="3200" b="1" i="1" dirty="0">
                <a:solidFill>
                  <a:schemeClr val="bg1"/>
                </a:solidFill>
              </a:rPr>
              <a:t>"Keď príde on, Duch pravdy, uvedie vás do plnej pravdy, lebo nebude hovoriť sám zo seba, ale bude hovoriť, čo počuje, a zvestuje vám, čo má prísť. " </a:t>
            </a:r>
            <a:r>
              <a:rPr lang="sk-SK" sz="3200" b="1" i="1" dirty="0" err="1">
                <a:solidFill>
                  <a:schemeClr val="bg1"/>
                </a:solidFill>
              </a:rPr>
              <a:t>Jn</a:t>
            </a:r>
            <a:r>
              <a:rPr lang="sk-SK" sz="3200" b="1" i="1" dirty="0">
                <a:solidFill>
                  <a:schemeClr val="bg1"/>
                </a:solidFill>
              </a:rPr>
              <a:t> 16,13</a:t>
            </a:r>
            <a:endParaRPr lang="sk-SK" sz="3200" b="1" dirty="0">
              <a:solidFill>
                <a:schemeClr val="bg1"/>
              </a:solidFill>
            </a:endParaRPr>
          </a:p>
          <a:p>
            <a:r>
              <a:rPr lang="sk-SK" sz="3200" b="1" dirty="0">
                <a:solidFill>
                  <a:schemeClr val="bg1"/>
                </a:solidFill>
              </a:rPr>
              <a:t> </a:t>
            </a:r>
          </a:p>
          <a:p>
            <a:r>
              <a:rPr lang="sk-SK" sz="3200" b="1" dirty="0">
                <a:solidFill>
                  <a:schemeClr val="bg1"/>
                </a:solidFill>
              </a:rPr>
              <a:t>- uvedie ťa do plnej pravdy</a:t>
            </a:r>
          </a:p>
          <a:p>
            <a:r>
              <a:rPr lang="sk-SK" sz="3200" b="1" dirty="0">
                <a:solidFill>
                  <a:schemeClr val="bg1"/>
                </a:solidFill>
              </a:rPr>
              <a:t>- zvestuje ti budúce veci</a:t>
            </a:r>
          </a:p>
          <a:p>
            <a:r>
              <a:rPr lang="sk-SK" sz="3200" b="1" dirty="0">
                <a:solidFill>
                  <a:schemeClr val="bg1"/>
                </a:solidFill>
              </a:rPr>
              <a:t>- ukáže ti veci, ktoré sa stanú priamo tebe</a:t>
            </a:r>
          </a:p>
          <a:p>
            <a:endParaRPr lang="sk-SK" sz="3200" b="1" dirty="0">
              <a:solidFill>
                <a:schemeClr val="bg1"/>
              </a:solidFill>
            </a:endParaRPr>
          </a:p>
        </p:txBody>
      </p:sp>
    </p:spTree>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757</Words>
  <Application>Microsoft Office PowerPoint</Application>
  <PresentationFormat>Prezentácia na obrazovke (4:3)</PresentationFormat>
  <Paragraphs>79</Paragraphs>
  <Slides>20</Slides>
  <Notes>0</Notes>
  <HiddenSlides>0</HiddenSlides>
  <MMClips>0</MMClips>
  <ScaleCrop>false</ScaleCrop>
  <HeadingPairs>
    <vt:vector size="4" baseType="variant">
      <vt:variant>
        <vt:lpstr>Motív</vt:lpstr>
      </vt:variant>
      <vt:variant>
        <vt:i4>1</vt:i4>
      </vt:variant>
      <vt:variant>
        <vt:lpstr>Nadpisy snímok</vt:lpstr>
      </vt:variant>
      <vt:variant>
        <vt:i4>20</vt:i4>
      </vt:variant>
    </vt:vector>
  </HeadingPairs>
  <TitlesOfParts>
    <vt:vector size="21" baseType="lpstr">
      <vt:lpstr>Motív Office</vt:lpstr>
      <vt:lpstr>Snímka 1</vt:lpstr>
      <vt:lpstr>Snímka 2</vt:lpstr>
      <vt:lpstr>Snímka 3</vt:lpstr>
      <vt:lpstr>Snímka 4</vt:lpstr>
      <vt:lpstr>Snímka 5</vt:lpstr>
      <vt:lpstr>Snímka 6</vt:lpstr>
      <vt:lpstr>Snímka 7</vt:lpstr>
      <vt:lpstr>Snímka 8</vt:lpstr>
      <vt:lpstr>Snímka 9</vt:lpstr>
      <vt:lpstr>Snímka 10</vt:lpstr>
      <vt:lpstr>Snímka 11</vt:lpstr>
      <vt:lpstr>Snímka 12</vt:lpstr>
      <vt:lpstr>Snímka 13</vt:lpstr>
      <vt:lpstr>Snímka 14</vt:lpstr>
      <vt:lpstr>Snímka 15</vt:lpstr>
      <vt:lpstr>Snímka 16</vt:lpstr>
      <vt:lpstr>Snímka 17</vt:lpstr>
      <vt:lpstr>Snímka 18</vt:lpstr>
      <vt:lpstr>Snímka 19</vt:lpstr>
      <vt:lpstr>Snímka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Snímka 1</dc:title>
  <dc:creator>Martin</dc:creator>
  <cp:lastModifiedBy>Martin</cp:lastModifiedBy>
  <cp:revision>24</cp:revision>
  <dcterms:created xsi:type="dcterms:W3CDTF">2013-11-09T13:53:00Z</dcterms:created>
  <dcterms:modified xsi:type="dcterms:W3CDTF">2013-11-09T14:57:13Z</dcterms:modified>
</cp:coreProperties>
</file>